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6" r:id="rId4"/>
  </p:sldMasterIdLst>
  <p:sldIdLst>
    <p:sldId id="257" r:id="rId5"/>
    <p:sldId id="259" r:id="rId6"/>
    <p:sldId id="260" r:id="rId7"/>
    <p:sldId id="261" r:id="rId8"/>
    <p:sldId id="262" r:id="rId9"/>
    <p:sldId id="263" r:id="rId10"/>
    <p:sldId id="267" r:id="rId11"/>
    <p:sldId id="287" r:id="rId12"/>
    <p:sldId id="288" r:id="rId13"/>
    <p:sldId id="268" r:id="rId14"/>
    <p:sldId id="284" r:id="rId15"/>
    <p:sldId id="264" r:id="rId16"/>
    <p:sldId id="265" r:id="rId17"/>
    <p:sldId id="281" r:id="rId18"/>
    <p:sldId id="289" r:id="rId19"/>
    <p:sldId id="280" r:id="rId20"/>
    <p:sldId id="279" r:id="rId21"/>
    <p:sldId id="282" r:id="rId22"/>
    <p:sldId id="290" r:id="rId23"/>
    <p:sldId id="291" r:id="rId24"/>
    <p:sldId id="292" r:id="rId25"/>
    <p:sldId id="293" r:id="rId26"/>
    <p:sldId id="266" r:id="rId27"/>
    <p:sldId id="269" r:id="rId28"/>
    <p:sldId id="277" r:id="rId29"/>
    <p:sldId id="278" r:id="rId30"/>
    <p:sldId id="283" r:id="rId31"/>
    <p:sldId id="294" r:id="rId32"/>
    <p:sldId id="295" r:id="rId33"/>
    <p:sldId id="296" r:id="rId34"/>
    <p:sldId id="297" r:id="rId35"/>
    <p:sldId id="298" r:id="rId36"/>
    <p:sldId id="301" r:id="rId37"/>
    <p:sldId id="300" r:id="rId38"/>
    <p:sldId id="299" r:id="rId39"/>
    <p:sldId id="274" r:id="rId40"/>
    <p:sldId id="275" r:id="rId41"/>
    <p:sldId id="285"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jushree" initials="R" lastIdx="1" clrIdx="0">
    <p:extLst>
      <p:ext uri="{19B8F6BF-5375-455C-9EA6-DF929625EA0E}">
        <p15:presenceInfo xmlns:p15="http://schemas.microsoft.com/office/powerpoint/2012/main" userId="Rijushre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816" autoAdjust="0"/>
    <p:restoredTop sz="94619" autoAdjust="0"/>
  </p:normalViewPr>
  <p:slideViewPr>
    <p:cSldViewPr snapToGrid="0">
      <p:cViewPr varScale="1">
        <p:scale>
          <a:sx n="88" d="100"/>
          <a:sy n="88" d="100"/>
        </p:scale>
        <p:origin x="36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commentAuthors" Target="commen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s>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D291B17-9318-49DB-B28B-6E5994AE9581}" type="datetime1">
              <a:rPr lang="en-US" smtClean="0"/>
              <a:t>5/26/2021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6496172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5/26/2021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3096996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2247125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371904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2924486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D291B17-9318-49DB-B28B-6E5994AE9581}" type="datetime1">
              <a:rPr lang="en-US" smtClean="0"/>
              <a:t>5/26/2021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195841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D291B17-9318-49DB-B28B-6E5994AE9581}" type="datetime1">
              <a:rPr lang="en-US" smtClean="0"/>
              <a:t>5/26/2021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185919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D291B17-9318-49DB-B28B-6E5994AE9581}" type="datetime1">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03803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D291B17-9318-49DB-B28B-6E5994AE9581}" type="datetime1">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30983651"/>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598920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5/26/2021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3123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291B17-9318-49DB-B28B-6E5994AE9581}" type="datetime1">
              <a:rPr lang="en-US" smtClean="0"/>
              <a:t>5/26/2021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613888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291B17-9318-49DB-B28B-6E5994AE9581}" type="datetime1">
              <a:rPr lang="en-US" smtClean="0"/>
              <a:t>5/26/2021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4243568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36762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14102568"/>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5/26/2021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294004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5/26/2021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745196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D291B17-9318-49DB-B28B-6E5994AE9581}" type="datetime1">
              <a:rPr lang="en-US" smtClean="0"/>
              <a:t>5/26/2021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921886670"/>
      </p:ext>
    </p:extLst>
  </p:cSld>
  <p:clrMap bg1="lt1" tx1="dk1" bg2="lt2" tx2="dk2" accent1="accent1" accent2="accent2" accent3="accent3" accent4="accent4" accent5="accent5" accent6="accent6" hlink="hlink" folHlink="folHlink"/>
  <p:sldLayoutIdLst>
    <p:sldLayoutId id="2147483807" r:id="rId1"/>
    <p:sldLayoutId id="2147483808" r:id="rId2"/>
    <p:sldLayoutId id="2147483809" r:id="rId3"/>
    <p:sldLayoutId id="2147483810" r:id="rId4"/>
    <p:sldLayoutId id="2147483811" r:id="rId5"/>
    <p:sldLayoutId id="2147483812" r:id="rId6"/>
    <p:sldLayoutId id="2147483813" r:id="rId7"/>
    <p:sldLayoutId id="2147483814" r:id="rId8"/>
    <p:sldLayoutId id="2147483815" r:id="rId9"/>
    <p:sldLayoutId id="2147483816" r:id="rId10"/>
    <p:sldLayoutId id="2147483817" r:id="rId11"/>
    <p:sldLayoutId id="2147483818" r:id="rId12"/>
    <p:sldLayoutId id="2147483819" r:id="rId13"/>
    <p:sldLayoutId id="2147483820" r:id="rId14"/>
    <p:sldLayoutId id="2147483821" r:id="rId15"/>
    <p:sldLayoutId id="2147483822" r:id="rId16"/>
    <p:sldLayoutId id="2147483823"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4.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hyperlink" Target="https://www.anaconda.co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s://en.wikipedia.org/wiki/Data_set" TargetMode="External"/><Relationship Id="rId7" Type="http://schemas.openxmlformats.org/officeDocument/2006/relationships/hyperlink" Target="https://en.wikipedia.org/wiki/Ronald_Fisher" TargetMode="External"/><Relationship Id="rId2" Type="http://schemas.openxmlformats.org/officeDocument/2006/relationships/hyperlink" Target="https://en.wikipedia.org/wiki/Multivariate_statistics" TargetMode="External"/><Relationship Id="rId1" Type="http://schemas.openxmlformats.org/officeDocument/2006/relationships/slideLayout" Target="../slideLayouts/slideLayout8.xml"/><Relationship Id="rId6" Type="http://schemas.openxmlformats.org/officeDocument/2006/relationships/hyperlink" Target="https://en.wikipedia.org/wiki/Biologist" TargetMode="External"/><Relationship Id="rId5" Type="http://schemas.openxmlformats.org/officeDocument/2006/relationships/hyperlink" Target="https://en.wikipedia.org/wiki/Eugenicist" TargetMode="External"/><Relationship Id="rId4" Type="http://schemas.openxmlformats.org/officeDocument/2006/relationships/hyperlink" Target="https://en.wikipedia.org/wiki/Statistician"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hyperlink" Target="https://en.wikipedia.org/wiki/Petal" TargetMode="External"/><Relationship Id="rId3" Type="http://schemas.openxmlformats.org/officeDocument/2006/relationships/hyperlink" Target="https://en.wikipedia.org/wiki/Iris_setosa" TargetMode="External"/><Relationship Id="rId7" Type="http://schemas.openxmlformats.org/officeDocument/2006/relationships/hyperlink" Target="https://en.wikipedia.org/wiki/Sepal" TargetMode="External"/><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hyperlink" Target="https://en.wikipedia.org/wiki/Features_(pattern_recognition)" TargetMode="External"/><Relationship Id="rId5" Type="http://schemas.openxmlformats.org/officeDocument/2006/relationships/hyperlink" Target="https://en.wikipedia.org/wiki/Iris_versicolor" TargetMode="External"/><Relationship Id="rId4" Type="http://schemas.openxmlformats.org/officeDocument/2006/relationships/hyperlink" Target="https://en.wikipedia.org/wiki/Iris_virginic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357454-165C-448B-A407-BE299CE5DA64}"/>
              </a:ext>
            </a:extLst>
          </p:cNvPr>
          <p:cNvSpPr>
            <a:spLocks noGrp="1"/>
          </p:cNvSpPr>
          <p:nvPr>
            <p:ph type="title"/>
          </p:nvPr>
        </p:nvSpPr>
        <p:spPr/>
        <p:txBody>
          <a:bodyPr/>
          <a:lstStyle/>
          <a:p>
            <a:r>
              <a:rPr lang="en-US" sz="3200" b="1" dirty="0">
                <a:latin typeface="Algerian" panose="04020705040A02060702" pitchFamily="82" charset="0"/>
              </a:rPr>
              <a:t>IRIS FLOWER </a:t>
            </a:r>
            <a:r>
              <a:rPr lang="en-US" sz="3200" b="1" dirty="0" smtClean="0">
                <a:latin typeface="Algerian" panose="04020705040A02060702" pitchFamily="82" charset="0"/>
              </a:rPr>
              <a:t>CLASSIFICATION</a:t>
            </a:r>
            <a:br>
              <a:rPr lang="en-US" sz="3200" b="1" dirty="0" smtClean="0">
                <a:latin typeface="Algerian" panose="04020705040A02060702" pitchFamily="82" charset="0"/>
              </a:rPr>
            </a:br>
            <a:r>
              <a:rPr lang="en-US" sz="3200" b="1" dirty="0" smtClean="0">
                <a:latin typeface="Algerian" panose="04020705040A02060702" pitchFamily="82" charset="0"/>
              </a:rPr>
              <a:t>AND COMPARATIVE ANALYSIS OF DIFFERENT CLASSIFIERS </a:t>
            </a:r>
            <a:r>
              <a:rPr lang="en-US" sz="3200" b="1" dirty="0">
                <a:latin typeface="Algerian" panose="04020705040A02060702" pitchFamily="82" charset="0"/>
              </a:rPr>
              <a:t>USING </a:t>
            </a:r>
            <a:br>
              <a:rPr lang="en-US" sz="3200" b="1" dirty="0">
                <a:latin typeface="Algerian" panose="04020705040A02060702" pitchFamily="82" charset="0"/>
              </a:rPr>
            </a:br>
            <a:r>
              <a:rPr lang="en-US" sz="3200" b="1" dirty="0">
                <a:latin typeface="Algerian" panose="04020705040A02060702" pitchFamily="82" charset="0"/>
              </a:rPr>
              <a:t>MACHINE LEARNING</a:t>
            </a:r>
            <a:endParaRPr lang="en-IN" sz="3200" b="1" dirty="0">
              <a:latin typeface="Algerian" panose="04020705040A02060702" pitchFamily="82" charset="0"/>
            </a:endParaRPr>
          </a:p>
        </p:txBody>
      </p:sp>
      <p:pic>
        <p:nvPicPr>
          <p:cNvPr id="1032" name="Picture 8">
            <a:extLst>
              <a:ext uri="{FF2B5EF4-FFF2-40B4-BE49-F238E27FC236}">
                <a16:creationId xmlns:a16="http://schemas.microsoft.com/office/drawing/2014/main" id="{8439872D-14F1-448E-9CC6-4ADEE029E0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65498" y="1338822"/>
            <a:ext cx="4269836" cy="41803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5805559"/>
      </p:ext>
    </p:extLst>
  </p:cSld>
  <p:clrMapOvr>
    <a:masterClrMapping/>
  </p:clrMapOvr>
  <mc:AlternateContent xmlns:mc="http://schemas.openxmlformats.org/markup-compatibility/2006" xmlns:p14="http://schemas.microsoft.com/office/powerpoint/2010/main">
    <mc:Choice Requires="p14">
      <p:transition spd="slow" p14:dur="2000" advTm="1147"/>
    </mc:Choice>
    <mc:Fallback xmlns="">
      <p:transition spd="slow" advTm="114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0DAB76-DC9D-4583-B385-7B162A9B2CEB}"/>
              </a:ext>
            </a:extLst>
          </p:cNvPr>
          <p:cNvSpPr>
            <a:spLocks noGrp="1"/>
          </p:cNvSpPr>
          <p:nvPr>
            <p:ph type="title"/>
          </p:nvPr>
        </p:nvSpPr>
        <p:spPr/>
        <p:txBody>
          <a:bodyPr/>
          <a:lstStyle/>
          <a:p>
            <a:pPr algn="ctr"/>
            <a:r>
              <a:rPr lang="en-IN" dirty="0"/>
              <a:t>Species</a:t>
            </a:r>
          </a:p>
        </p:txBody>
      </p:sp>
      <p:sp>
        <p:nvSpPr>
          <p:cNvPr id="5" name="Text Placeholder 4">
            <a:extLst>
              <a:ext uri="{FF2B5EF4-FFF2-40B4-BE49-F238E27FC236}">
                <a16:creationId xmlns:a16="http://schemas.microsoft.com/office/drawing/2014/main" id="{239D23B7-9EBD-47EB-BB2D-AF4957AEE03F}"/>
              </a:ext>
            </a:extLst>
          </p:cNvPr>
          <p:cNvSpPr>
            <a:spLocks noGrp="1"/>
          </p:cNvSpPr>
          <p:nvPr>
            <p:ph type="body" idx="1"/>
          </p:nvPr>
        </p:nvSpPr>
        <p:spPr/>
        <p:txBody>
          <a:bodyPr/>
          <a:lstStyle/>
          <a:p>
            <a:pPr algn="ctr"/>
            <a:r>
              <a:rPr lang="en-IN" dirty="0"/>
              <a:t>Iris </a:t>
            </a:r>
            <a:r>
              <a:rPr lang="en-IN" dirty="0" err="1"/>
              <a:t>Setosa</a:t>
            </a:r>
            <a:endParaRPr lang="en-IN" dirty="0"/>
          </a:p>
        </p:txBody>
      </p:sp>
      <p:sp>
        <p:nvSpPr>
          <p:cNvPr id="8" name="Text Placeholder 7">
            <a:extLst>
              <a:ext uri="{FF2B5EF4-FFF2-40B4-BE49-F238E27FC236}">
                <a16:creationId xmlns:a16="http://schemas.microsoft.com/office/drawing/2014/main" id="{2D4172E0-5F54-4B7C-8156-AB591131A2C4}"/>
              </a:ext>
            </a:extLst>
          </p:cNvPr>
          <p:cNvSpPr>
            <a:spLocks noGrp="1"/>
          </p:cNvSpPr>
          <p:nvPr>
            <p:ph type="body" sz="half" idx="15"/>
          </p:nvPr>
        </p:nvSpPr>
        <p:spPr/>
        <p:txBody>
          <a:bodyPr/>
          <a:lstStyle/>
          <a:p>
            <a:endParaRPr lang="en-IN"/>
          </a:p>
        </p:txBody>
      </p:sp>
      <p:sp>
        <p:nvSpPr>
          <p:cNvPr id="6" name="Text Placeholder 5">
            <a:extLst>
              <a:ext uri="{FF2B5EF4-FFF2-40B4-BE49-F238E27FC236}">
                <a16:creationId xmlns:a16="http://schemas.microsoft.com/office/drawing/2014/main" id="{F4DE5208-A4FC-436A-8540-BE3994B49E8D}"/>
              </a:ext>
            </a:extLst>
          </p:cNvPr>
          <p:cNvSpPr>
            <a:spLocks noGrp="1"/>
          </p:cNvSpPr>
          <p:nvPr>
            <p:ph type="body" sz="quarter" idx="3"/>
          </p:nvPr>
        </p:nvSpPr>
        <p:spPr/>
        <p:txBody>
          <a:bodyPr/>
          <a:lstStyle/>
          <a:p>
            <a:pPr algn="ctr"/>
            <a:r>
              <a:rPr lang="en-IN" dirty="0"/>
              <a:t>Iris Versicolor</a:t>
            </a:r>
          </a:p>
        </p:txBody>
      </p:sp>
      <p:sp>
        <p:nvSpPr>
          <p:cNvPr id="9" name="Text Placeholder 8">
            <a:extLst>
              <a:ext uri="{FF2B5EF4-FFF2-40B4-BE49-F238E27FC236}">
                <a16:creationId xmlns:a16="http://schemas.microsoft.com/office/drawing/2014/main" id="{15C53491-EDA5-43E6-89FB-8FDF3DFC90A8}"/>
              </a:ext>
            </a:extLst>
          </p:cNvPr>
          <p:cNvSpPr>
            <a:spLocks noGrp="1"/>
          </p:cNvSpPr>
          <p:nvPr>
            <p:ph type="body" sz="half" idx="16"/>
          </p:nvPr>
        </p:nvSpPr>
        <p:spPr/>
        <p:txBody>
          <a:bodyPr/>
          <a:lstStyle/>
          <a:p>
            <a:endParaRPr lang="en-IN"/>
          </a:p>
        </p:txBody>
      </p:sp>
      <p:sp>
        <p:nvSpPr>
          <p:cNvPr id="7" name="Text Placeholder 6">
            <a:extLst>
              <a:ext uri="{FF2B5EF4-FFF2-40B4-BE49-F238E27FC236}">
                <a16:creationId xmlns:a16="http://schemas.microsoft.com/office/drawing/2014/main" id="{69A21444-EE78-47B2-854E-5F4159846AEF}"/>
              </a:ext>
            </a:extLst>
          </p:cNvPr>
          <p:cNvSpPr>
            <a:spLocks noGrp="1"/>
          </p:cNvSpPr>
          <p:nvPr>
            <p:ph type="body" sz="quarter" idx="13"/>
          </p:nvPr>
        </p:nvSpPr>
        <p:spPr/>
        <p:txBody>
          <a:bodyPr/>
          <a:lstStyle/>
          <a:p>
            <a:pPr algn="ctr"/>
            <a:r>
              <a:rPr lang="en-IN" dirty="0"/>
              <a:t>Iris </a:t>
            </a:r>
            <a:r>
              <a:rPr lang="en-IN" dirty="0" err="1"/>
              <a:t>Verginica</a:t>
            </a:r>
            <a:endParaRPr lang="en-IN" dirty="0"/>
          </a:p>
        </p:txBody>
      </p:sp>
      <p:sp>
        <p:nvSpPr>
          <p:cNvPr id="10" name="Text Placeholder 9">
            <a:extLst>
              <a:ext uri="{FF2B5EF4-FFF2-40B4-BE49-F238E27FC236}">
                <a16:creationId xmlns:a16="http://schemas.microsoft.com/office/drawing/2014/main" id="{37A1F1A4-1BE9-49C3-BF08-EDBBE0D949C9}"/>
              </a:ext>
            </a:extLst>
          </p:cNvPr>
          <p:cNvSpPr>
            <a:spLocks noGrp="1"/>
          </p:cNvSpPr>
          <p:nvPr>
            <p:ph type="body" sz="half" idx="17"/>
          </p:nvPr>
        </p:nvSpPr>
        <p:spPr/>
        <p:txBody>
          <a:bodyPr/>
          <a:lstStyle/>
          <a:p>
            <a:endParaRPr lang="en-IN"/>
          </a:p>
        </p:txBody>
      </p:sp>
      <p:pic>
        <p:nvPicPr>
          <p:cNvPr id="7170" name="Picture 2">
            <a:extLst>
              <a:ext uri="{FF2B5EF4-FFF2-40B4-BE49-F238E27FC236}">
                <a16:creationId xmlns:a16="http://schemas.microsoft.com/office/drawing/2014/main" id="{EF967BDB-468F-455B-9C88-C3C5A011FB90}"/>
              </a:ext>
            </a:extLst>
          </p:cNvPr>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1154951" y="3179762"/>
            <a:ext cx="3141877" cy="2847293"/>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2CA3A624-70A4-43D8-BD6F-532B308D83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12717" y="3179762"/>
            <a:ext cx="3141878" cy="2847293"/>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C60EC8C0-D880-425B-B023-9258E6F252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3269" y="3179762"/>
            <a:ext cx="3140595" cy="2847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010416"/>
      </p:ext>
    </p:extLst>
  </p:cSld>
  <p:clrMapOvr>
    <a:masterClrMapping/>
  </p:clrMapOvr>
  <mc:AlternateContent xmlns:mc="http://schemas.openxmlformats.org/markup-compatibility/2006" xmlns:p14="http://schemas.microsoft.com/office/powerpoint/2010/main">
    <mc:Choice Requires="p14">
      <p:transition spd="slow" p14:dur="2000" advTm="344"/>
    </mc:Choice>
    <mc:Fallback xmlns="">
      <p:transition spd="slow" advTm="344"/>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6277414-104C-4803-80C8-8C7E09E9EDB2}"/>
              </a:ext>
            </a:extLst>
          </p:cNvPr>
          <p:cNvSpPr>
            <a:spLocks noGrp="1"/>
          </p:cNvSpPr>
          <p:nvPr>
            <p:ph type="title"/>
          </p:nvPr>
        </p:nvSpPr>
        <p:spPr>
          <a:xfrm>
            <a:off x="1154954" y="1547674"/>
            <a:ext cx="2793158" cy="1600200"/>
          </a:xfrm>
        </p:spPr>
        <p:txBody>
          <a:bodyPr/>
          <a:lstStyle/>
          <a:p>
            <a:r>
              <a:rPr lang="en-IN" sz="2800" dirty="0"/>
              <a:t>Why making a model on this dataset?</a:t>
            </a:r>
          </a:p>
        </p:txBody>
      </p:sp>
      <p:sp>
        <p:nvSpPr>
          <p:cNvPr id="13" name="Content Placeholder 12">
            <a:extLst>
              <a:ext uri="{FF2B5EF4-FFF2-40B4-BE49-F238E27FC236}">
                <a16:creationId xmlns:a16="http://schemas.microsoft.com/office/drawing/2014/main" id="{B7F6996D-9034-4B6E-B647-033B905C8288}"/>
              </a:ext>
            </a:extLst>
          </p:cNvPr>
          <p:cNvSpPr>
            <a:spLocks noGrp="1"/>
          </p:cNvSpPr>
          <p:nvPr>
            <p:ph idx="1"/>
          </p:nvPr>
        </p:nvSpPr>
        <p:spPr/>
        <p:txBody>
          <a:bodyPr>
            <a:normAutofit lnSpcReduction="10000"/>
          </a:bodyPr>
          <a:lstStyle/>
          <a:p>
            <a:pPr algn="l"/>
            <a:r>
              <a:rPr lang="en-US" b="0" i="0" dirty="0">
                <a:solidFill>
                  <a:srgbClr val="222222"/>
                </a:solidFill>
                <a:effectLst/>
                <a:latin typeface="Open Sans"/>
              </a:rPr>
              <a:t>The Iris dataset is a classic dataset from the 1930s; it is one of the first modern examples of statistical classification.</a:t>
            </a:r>
          </a:p>
          <a:p>
            <a:pPr algn="l"/>
            <a:r>
              <a:rPr lang="en-US" b="0" i="0" dirty="0">
                <a:solidFill>
                  <a:srgbClr val="222222"/>
                </a:solidFill>
                <a:effectLst/>
                <a:latin typeface="Open Sans"/>
              </a:rPr>
              <a:t>The dataset is a collection of morphological measurements of several Iris flowers. These measurements will enable us to distinguish multiple species of the flowers. Today, species are identified by their DNA fingerprints, but in the 1930s, DNA’s role in genetics had not yet been discovered.</a:t>
            </a:r>
          </a:p>
          <a:p>
            <a:pPr algn="l"/>
            <a:r>
              <a:rPr lang="en-US" dirty="0">
                <a:solidFill>
                  <a:srgbClr val="222222"/>
                </a:solidFill>
                <a:latin typeface="Open Sans"/>
              </a:rPr>
              <a:t>The application will introduce many rudimentary features and concepts of machine learning and is a good use case for these types of models.</a:t>
            </a:r>
            <a:endParaRPr lang="en-US" b="0" i="0" dirty="0">
              <a:solidFill>
                <a:srgbClr val="222222"/>
              </a:solidFill>
              <a:effectLst/>
              <a:latin typeface="Open Sans"/>
            </a:endParaRPr>
          </a:p>
          <a:p>
            <a:pPr marL="0" indent="0">
              <a:buNone/>
            </a:pPr>
            <a:r>
              <a:rPr lang="en-US" dirty="0"/>
              <a:t/>
            </a:r>
            <a:br>
              <a:rPr lang="en-US" dirty="0"/>
            </a:br>
            <a:endParaRPr lang="en-IN" dirty="0"/>
          </a:p>
        </p:txBody>
      </p:sp>
      <p:sp>
        <p:nvSpPr>
          <p:cNvPr id="14" name="Text Placeholder 13">
            <a:extLst>
              <a:ext uri="{FF2B5EF4-FFF2-40B4-BE49-F238E27FC236}">
                <a16:creationId xmlns:a16="http://schemas.microsoft.com/office/drawing/2014/main" id="{F4CAE11C-D2CF-42CC-BDCB-2575FCBDCE3A}"/>
              </a:ext>
            </a:extLst>
          </p:cNvPr>
          <p:cNvSpPr>
            <a:spLocks noGrp="1"/>
          </p:cNvSpPr>
          <p:nvPr>
            <p:ph type="body" sz="half" idx="2"/>
          </p:nvPr>
        </p:nvSpPr>
        <p:spPr>
          <a:xfrm>
            <a:off x="1154954" y="3511218"/>
            <a:ext cx="2793158" cy="1799108"/>
          </a:xfrm>
        </p:spPr>
        <p:txBody>
          <a:bodyPr/>
          <a:lstStyle/>
          <a:p>
            <a:r>
              <a:rPr lang="en-IN" dirty="0"/>
              <a:t>We prefer to start from the beginning before going deep</a:t>
            </a:r>
          </a:p>
          <a:p>
            <a:r>
              <a:rPr lang="en-IN" dirty="0">
                <a:solidFill>
                  <a:schemeClr val="bg2"/>
                </a:solidFill>
              </a:rPr>
              <a:t>Use case:  Botanist want to determine the species of iris flower .</a:t>
            </a:r>
          </a:p>
        </p:txBody>
      </p:sp>
    </p:spTree>
    <p:extLst>
      <p:ext uri="{BB962C8B-B14F-4D97-AF65-F5344CB8AC3E}">
        <p14:creationId xmlns:p14="http://schemas.microsoft.com/office/powerpoint/2010/main" val="1937220243"/>
      </p:ext>
    </p:extLst>
  </p:cSld>
  <p:clrMapOvr>
    <a:masterClrMapping/>
  </p:clrMapOvr>
  <mc:AlternateContent xmlns:mc="http://schemas.openxmlformats.org/markup-compatibility/2006" xmlns:p14="http://schemas.microsoft.com/office/powerpoint/2010/main">
    <mc:Choice Requires="p14">
      <p:transition spd="slow" p14:dur="2000" advTm="363"/>
    </mc:Choice>
    <mc:Fallback xmlns="">
      <p:transition spd="slow" advTm="36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1F3BF-A550-403A-B196-FEB1AD346443}"/>
              </a:ext>
            </a:extLst>
          </p:cNvPr>
          <p:cNvSpPr>
            <a:spLocks noGrp="1"/>
          </p:cNvSpPr>
          <p:nvPr>
            <p:ph type="title"/>
          </p:nvPr>
        </p:nvSpPr>
        <p:spPr/>
        <p:txBody>
          <a:bodyPr/>
          <a:lstStyle/>
          <a:p>
            <a:pPr algn="ctr"/>
            <a:r>
              <a:rPr lang="en-IN" b="1" dirty="0"/>
              <a:t>Problem Statement</a:t>
            </a:r>
          </a:p>
        </p:txBody>
      </p:sp>
      <p:sp>
        <p:nvSpPr>
          <p:cNvPr id="3" name="Content Placeholder 2">
            <a:extLst>
              <a:ext uri="{FF2B5EF4-FFF2-40B4-BE49-F238E27FC236}">
                <a16:creationId xmlns:a16="http://schemas.microsoft.com/office/drawing/2014/main" id="{803D1AEF-3479-4660-9709-F543F9C36C9E}"/>
              </a:ext>
            </a:extLst>
          </p:cNvPr>
          <p:cNvSpPr>
            <a:spLocks noGrp="1"/>
          </p:cNvSpPr>
          <p:nvPr>
            <p:ph idx="1"/>
          </p:nvPr>
        </p:nvSpPr>
        <p:spPr>
          <a:xfrm>
            <a:off x="1412406" y="2532479"/>
            <a:ext cx="8825659" cy="3416300"/>
          </a:xfrm>
        </p:spPr>
        <p:txBody>
          <a:bodyPr>
            <a:normAutofit lnSpcReduction="10000"/>
          </a:bodyPr>
          <a:lstStyle/>
          <a:p>
            <a:pPr algn="ctr">
              <a:lnSpc>
                <a:spcPct val="115000"/>
              </a:lnSpc>
              <a:spcAft>
                <a:spcPts val="1000"/>
              </a:spcAft>
            </a:pPr>
            <a:r>
              <a:rPr lang="en-US" sz="3200" dirty="0">
                <a:effectLst/>
                <a:latin typeface="Calibri" panose="020F0502020204030204" pitchFamily="34" charset="0"/>
                <a:ea typeface="Times New Roman" panose="02020603050405020304" pitchFamily="18" charset="0"/>
                <a:cs typeface="Times New Roman" panose="02020603050405020304" pitchFamily="18" charset="0"/>
              </a:rPr>
              <a:t>To create a model that can classify the different species of the Iris flower(</a:t>
            </a:r>
            <a:r>
              <a:rPr lang="en-US" sz="3200" dirty="0" err="1">
                <a:effectLst/>
                <a:latin typeface="Calibri" panose="020F0502020204030204" pitchFamily="34" charset="0"/>
                <a:ea typeface="Times New Roman" panose="02020603050405020304" pitchFamily="18" charset="0"/>
                <a:cs typeface="Times New Roman" panose="02020603050405020304" pitchFamily="18" charset="0"/>
              </a:rPr>
              <a:t>setosa,versicolour,verginica</a:t>
            </a:r>
            <a:r>
              <a:rPr lang="en-US" sz="3200" dirty="0">
                <a:effectLst/>
                <a:latin typeface="Calibri" panose="020F0502020204030204" pitchFamily="34" charset="0"/>
                <a:ea typeface="Times New Roman" panose="02020603050405020304" pitchFamily="18" charset="0"/>
                <a:cs typeface="Times New Roman" panose="02020603050405020304" pitchFamily="18" charset="0"/>
              </a:rPr>
              <a:t>) when given </a:t>
            </a:r>
            <a:r>
              <a:rPr lang="en-US" sz="3200" dirty="0" err="1">
                <a:effectLst/>
                <a:latin typeface="Calibri" panose="020F0502020204030204" pitchFamily="34" charset="0"/>
                <a:ea typeface="Times New Roman" panose="02020603050405020304" pitchFamily="18" charset="0"/>
                <a:cs typeface="Times New Roman" panose="02020603050405020304" pitchFamily="18" charset="0"/>
              </a:rPr>
              <a:t>unkown</a:t>
            </a:r>
            <a:r>
              <a:rPr lang="en-US" sz="3200" dirty="0">
                <a:effectLst/>
                <a:latin typeface="Calibri" panose="020F0502020204030204" pitchFamily="34" charset="0"/>
                <a:ea typeface="Times New Roman" panose="02020603050405020304" pitchFamily="18" charset="0"/>
                <a:cs typeface="Times New Roman" panose="02020603050405020304" pitchFamily="18" charset="0"/>
              </a:rPr>
              <a:t> parameters(sepal length, sepal width, petal length, petal width</a:t>
            </a:r>
            <a:r>
              <a:rPr lang="en-US" sz="3200" dirty="0" smtClean="0">
                <a:effectLst/>
                <a:latin typeface="Calibri" panose="020F0502020204030204" pitchFamily="34" charset="0"/>
                <a:ea typeface="Times New Roman" panose="02020603050405020304" pitchFamily="18" charset="0"/>
                <a:cs typeface="Times New Roman" panose="02020603050405020304" pitchFamily="18" charset="0"/>
              </a:rPr>
              <a:t>) and analysis which classifier is the best</a:t>
            </a: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510710918"/>
      </p:ext>
    </p:extLst>
  </p:cSld>
  <p:clrMapOvr>
    <a:masterClrMapping/>
  </p:clrMapOvr>
  <mc:AlternateContent xmlns:mc="http://schemas.openxmlformats.org/markup-compatibility/2006" xmlns:p14="http://schemas.microsoft.com/office/powerpoint/2010/main">
    <mc:Choice Requires="p14">
      <p:transition spd="slow" p14:dur="2000" advTm="389"/>
    </mc:Choice>
    <mc:Fallback xmlns="">
      <p:transition spd="slow" advTm="38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DDCC3-DD7D-4AC5-9D0F-C80571822081}"/>
              </a:ext>
            </a:extLst>
          </p:cNvPr>
          <p:cNvSpPr>
            <a:spLocks noGrp="1"/>
          </p:cNvSpPr>
          <p:nvPr>
            <p:ph type="title"/>
          </p:nvPr>
        </p:nvSpPr>
        <p:spPr>
          <a:xfrm>
            <a:off x="1154954" y="1509204"/>
            <a:ext cx="8761413" cy="171428"/>
          </a:xfrm>
        </p:spPr>
        <p:txBody>
          <a:bodyPr/>
          <a:lstStyle/>
          <a:p>
            <a:pPr algn="ctr"/>
            <a:r>
              <a:rPr lang="en-US" b="1" dirty="0">
                <a:effectLst/>
                <a:latin typeface="Times New Roman" panose="02020603050405020304" pitchFamily="18" charset="0"/>
                <a:ea typeface="Times New Roman" panose="02020603050405020304" pitchFamily="18" charset="0"/>
                <a:cs typeface="Times New Roman" panose="02020603050405020304" pitchFamily="18" charset="0"/>
              </a:rPr>
              <a:t>PROPOSED   SOLUTION</a:t>
            </a:r>
            <a:r>
              <a:rPr lang="en-IN" dirty="0">
                <a:effectLst/>
                <a:latin typeface="Calibri" panose="020F0502020204030204" pitchFamily="34" charset="0"/>
                <a:ea typeface="Times New Roman" panose="02020603050405020304" pitchFamily="18" charset="0"/>
                <a:cs typeface="Times New Roman" panose="02020603050405020304" pitchFamily="18" charset="0"/>
              </a:rPr>
              <a:t/>
            </a:r>
            <a:br>
              <a:rPr lang="en-IN"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660B9230-8A6D-4E28-947C-700AE531B4E1}"/>
              </a:ext>
            </a:extLst>
          </p:cNvPr>
          <p:cNvSpPr>
            <a:spLocks noGrp="1"/>
          </p:cNvSpPr>
          <p:nvPr>
            <p:ph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We will use only supervised learning techniques to predict the labels of the </a:t>
            </a:r>
            <a:r>
              <a:rPr kumimoji="0" lang="en-IN" sz="2400" b="1" i="0" u="none" strike="noStrike" kern="1200" cap="none" spc="0" normalizeH="0" baseline="0" noProof="0" dirty="0" err="1">
                <a:ln>
                  <a:noFill/>
                </a:ln>
                <a:solidFill>
                  <a:prstClr val="black"/>
                </a:solidFill>
                <a:effectLst/>
                <a:uLnTx/>
                <a:uFillTx/>
                <a:latin typeface="Times New Roman" panose="02020603050405020304" pitchFamily="18" charset="0"/>
                <a:ea typeface="Times New Roman" panose="02020603050405020304" pitchFamily="18" charset="0"/>
                <a:cs typeface="+mn-cs"/>
              </a:rPr>
              <a:t>unkown</a:t>
            </a:r>
            <a:r>
              <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 species.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IN" sz="2400" b="1" dirty="0">
              <a:solidFill>
                <a:prstClr val="black"/>
              </a:solidFill>
              <a:latin typeface="Times New Roman" panose="02020603050405020304" pitchFamily="18" charset="0"/>
              <a:ea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Problem solving </a:t>
            </a:r>
            <a:r>
              <a:rPr kumimoji="0" lang="en-IN" sz="2400" b="1" i="0" u="none" strike="noStrike" kern="1200" cap="none" spc="0" normalizeH="0" baseline="0" noProof="0" dirty="0" err="1">
                <a:ln>
                  <a:noFill/>
                </a:ln>
                <a:solidFill>
                  <a:prstClr val="black"/>
                </a:solidFill>
                <a:effectLst/>
                <a:uLnTx/>
                <a:uFillTx/>
                <a:latin typeface="Times New Roman" panose="02020603050405020304" pitchFamily="18" charset="0"/>
                <a:ea typeface="Times New Roman" panose="02020603050405020304" pitchFamily="18" charset="0"/>
                <a:cs typeface="+mn-cs"/>
              </a:rPr>
              <a:t>apporach</a:t>
            </a:r>
            <a:r>
              <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rPr>
              <a:t>:</a:t>
            </a:r>
          </a:p>
          <a:p>
            <a:pPr marL="342900" marR="0" lvl="0" indent="-34290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IN" sz="2400" b="1" i="0" u="none" strike="noStrike" kern="1200" cap="none" spc="-5" normalizeH="0" baseline="0" noProof="0" dirty="0">
                <a:ln>
                  <a:noFill/>
                </a:ln>
                <a:solidFill>
                  <a:prstClr val="black"/>
                </a:solidFill>
                <a:effectLst/>
                <a:uLnTx/>
                <a:uFillTx/>
                <a:latin typeface="Georgia" panose="02040502050405020303" pitchFamily="18" charset="0"/>
                <a:ea typeface="Times New Roman" panose="02020603050405020304" pitchFamily="18" charset="0"/>
                <a:cs typeface="Segoe UI" panose="020B0502040204020203" pitchFamily="34" charset="0"/>
              </a:rPr>
              <a:t>create the dataset.</a:t>
            </a:r>
            <a:endPar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a:p>
            <a:pPr marL="342900" marR="0" lvl="0" indent="-34290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IN" sz="2400" b="1" i="0" u="none" strike="noStrike" kern="1200" cap="none" spc="-5" normalizeH="0" baseline="0" noProof="0" dirty="0">
                <a:ln>
                  <a:noFill/>
                </a:ln>
                <a:solidFill>
                  <a:prstClr val="black"/>
                </a:solidFill>
                <a:effectLst/>
                <a:uLnTx/>
                <a:uFillTx/>
                <a:latin typeface="Georgia" panose="02040502050405020303" pitchFamily="18" charset="0"/>
                <a:ea typeface="Times New Roman" panose="02020603050405020304" pitchFamily="18" charset="0"/>
                <a:cs typeface="Segoe UI" panose="020B0502040204020203" pitchFamily="34" charset="0"/>
              </a:rPr>
              <a:t>Build the model</a:t>
            </a:r>
            <a:endPar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a:p>
            <a:pPr marL="342900" marR="0" lvl="0" indent="-34290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IN" sz="2400" b="1" i="0" u="none" strike="noStrike" kern="1200" cap="none" spc="-5" normalizeH="0" baseline="0" noProof="0" dirty="0">
                <a:ln>
                  <a:noFill/>
                </a:ln>
                <a:solidFill>
                  <a:prstClr val="black"/>
                </a:solidFill>
                <a:effectLst/>
                <a:uLnTx/>
                <a:uFillTx/>
                <a:latin typeface="Georgia" panose="02040502050405020303" pitchFamily="18" charset="0"/>
                <a:ea typeface="Times New Roman" panose="02020603050405020304" pitchFamily="18" charset="0"/>
                <a:cs typeface="Segoe UI" panose="020B0502040204020203" pitchFamily="34" charset="0"/>
              </a:rPr>
              <a:t>Train the model</a:t>
            </a:r>
            <a:endPar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a:p>
            <a:pPr marL="342900" marR="0" lvl="0" indent="-34290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IN" sz="2400" b="1" i="0" u="none" strike="noStrike" kern="1200" cap="none" spc="-5" normalizeH="0" baseline="0" noProof="0" dirty="0">
                <a:ln>
                  <a:noFill/>
                </a:ln>
                <a:solidFill>
                  <a:prstClr val="black"/>
                </a:solidFill>
                <a:effectLst/>
                <a:uLnTx/>
                <a:uFillTx/>
                <a:latin typeface="Georgia" panose="02040502050405020303" pitchFamily="18" charset="0"/>
                <a:ea typeface="Times New Roman" panose="02020603050405020304" pitchFamily="18" charset="0"/>
                <a:cs typeface="Segoe UI" panose="020B0502040204020203" pitchFamily="34" charset="0"/>
              </a:rPr>
              <a:t>Make predictions.</a:t>
            </a:r>
            <a:endPar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mn-cs"/>
            </a:endParaRPr>
          </a:p>
          <a:p>
            <a:endParaRPr lang="en-IN" dirty="0"/>
          </a:p>
        </p:txBody>
      </p:sp>
    </p:spTree>
    <p:extLst>
      <p:ext uri="{BB962C8B-B14F-4D97-AF65-F5344CB8AC3E}">
        <p14:creationId xmlns:p14="http://schemas.microsoft.com/office/powerpoint/2010/main" val="2897035950"/>
      </p:ext>
    </p:extLst>
  </p:cSld>
  <p:clrMapOvr>
    <a:masterClrMapping/>
  </p:clrMapOvr>
  <mc:AlternateContent xmlns:mc="http://schemas.openxmlformats.org/markup-compatibility/2006" xmlns:p14="http://schemas.microsoft.com/office/powerpoint/2010/main">
    <mc:Choice Requires="p14">
      <p:transition spd="slow" p14:dur="2000" advTm="383"/>
    </mc:Choice>
    <mc:Fallback xmlns="">
      <p:transition spd="slow" advTm="383"/>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478406-D499-4C83-9616-9F7D3788811B}"/>
              </a:ext>
            </a:extLst>
          </p:cNvPr>
          <p:cNvSpPr>
            <a:spLocks noGrp="1"/>
          </p:cNvSpPr>
          <p:nvPr>
            <p:ph type="title"/>
          </p:nvPr>
        </p:nvSpPr>
        <p:spPr/>
        <p:txBody>
          <a:bodyPr/>
          <a:lstStyle/>
          <a:p>
            <a:pPr algn="ctr"/>
            <a:r>
              <a:rPr lang="en-IN" sz="4400" dirty="0"/>
              <a:t>ALGORITHMS USED</a:t>
            </a:r>
            <a:br>
              <a:rPr lang="en-IN" sz="4400" dirty="0"/>
            </a:br>
            <a:endParaRPr lang="en-IN" sz="4400" dirty="0"/>
          </a:p>
        </p:txBody>
      </p:sp>
      <p:sp>
        <p:nvSpPr>
          <p:cNvPr id="9" name="Text Placeholder 5">
            <a:extLst>
              <a:ext uri="{FF2B5EF4-FFF2-40B4-BE49-F238E27FC236}">
                <a16:creationId xmlns:a16="http://schemas.microsoft.com/office/drawing/2014/main" id="{7C608410-140C-47FE-A1FE-F351FAEE763C}"/>
              </a:ext>
            </a:extLst>
          </p:cNvPr>
          <p:cNvSpPr>
            <a:spLocks noGrp="1"/>
          </p:cNvSpPr>
          <p:nvPr>
            <p:ph type="body" sz="half" idx="4294967295"/>
          </p:nvPr>
        </p:nvSpPr>
        <p:spPr>
          <a:xfrm>
            <a:off x="3146612" y="2931460"/>
            <a:ext cx="9045388" cy="3791604"/>
          </a:xfrm>
        </p:spPr>
        <p:txBody>
          <a:bodyPr>
            <a:normAutofit/>
          </a:bodyPr>
          <a:lstStyle/>
          <a:p>
            <a:pPr marL="285750" indent="-285750">
              <a:buFont typeface="Wingdings" panose="05000000000000000000" pitchFamily="2" charset="2"/>
              <a:buChar char="v"/>
            </a:pPr>
            <a:r>
              <a:rPr lang="en-IN" sz="2400" b="1" dirty="0">
                <a:latin typeface="Arial" panose="020B0604020202020204" pitchFamily="34" charset="0"/>
                <a:cs typeface="Arial" panose="020B0604020202020204" pitchFamily="34" charset="0"/>
              </a:rPr>
              <a:t>K Nearest </a:t>
            </a:r>
            <a:r>
              <a:rPr lang="en-IN" sz="2400" b="1" dirty="0" err="1">
                <a:latin typeface="Arial" panose="020B0604020202020204" pitchFamily="34" charset="0"/>
                <a:cs typeface="Arial" panose="020B0604020202020204" pitchFamily="34" charset="0"/>
              </a:rPr>
              <a:t>Neighbor</a:t>
            </a:r>
            <a:endParaRPr lang="en-IN" sz="2400" b="1"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v"/>
            </a:pPr>
            <a:r>
              <a:rPr lang="en-IN" sz="2400" b="1" dirty="0">
                <a:latin typeface="Arial" panose="020B0604020202020204" pitchFamily="34" charset="0"/>
                <a:cs typeface="Arial" panose="020B0604020202020204" pitchFamily="34" charset="0"/>
              </a:rPr>
              <a:t>Decision Tree</a:t>
            </a:r>
          </a:p>
          <a:p>
            <a:pPr marL="285750" indent="-285750">
              <a:buFont typeface="Wingdings" panose="05000000000000000000" pitchFamily="2" charset="2"/>
              <a:buChar char="v"/>
            </a:pPr>
            <a:r>
              <a:rPr lang="en-IN" sz="2400" b="1" dirty="0">
                <a:latin typeface="Arial" panose="020B0604020202020204" pitchFamily="34" charset="0"/>
                <a:cs typeface="Arial" panose="020B0604020202020204" pitchFamily="34" charset="0"/>
              </a:rPr>
              <a:t>Random </a:t>
            </a:r>
            <a:r>
              <a:rPr lang="en-IN" sz="2400" b="1" dirty="0" smtClean="0">
                <a:latin typeface="Arial" panose="020B0604020202020204" pitchFamily="34" charset="0"/>
                <a:cs typeface="Arial" panose="020B0604020202020204" pitchFamily="34" charset="0"/>
              </a:rPr>
              <a:t>Forest</a:t>
            </a:r>
          </a:p>
          <a:p>
            <a:pPr marL="285750" indent="-285750">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Naïve Bayes</a:t>
            </a:r>
          </a:p>
          <a:p>
            <a:pPr marL="285750" indent="-285750">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LDA</a:t>
            </a:r>
          </a:p>
          <a:p>
            <a:pPr marL="285750" indent="-285750">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Logistic Regression</a:t>
            </a:r>
          </a:p>
          <a:p>
            <a:pPr marL="285750" indent="-285750">
              <a:buFont typeface="Wingdings" panose="05000000000000000000" pitchFamily="2" charset="2"/>
              <a:buChar char="v"/>
            </a:pPr>
            <a:r>
              <a:rPr lang="en-IN" sz="2400" b="1" dirty="0" smtClean="0">
                <a:latin typeface="Arial" panose="020B0604020202020204" pitchFamily="34" charset="0"/>
                <a:cs typeface="Arial" panose="020B0604020202020204" pitchFamily="34" charset="0"/>
              </a:rPr>
              <a:t>SVM</a:t>
            </a:r>
            <a:endParaRPr lang="en-IN" sz="2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61803933"/>
      </p:ext>
    </p:extLst>
  </p:cSld>
  <p:clrMapOvr>
    <a:masterClrMapping/>
  </p:clrMapOvr>
  <mc:AlternateContent xmlns:mc="http://schemas.openxmlformats.org/markup-compatibility/2006" xmlns:p14="http://schemas.microsoft.com/office/powerpoint/2010/main">
    <mc:Choice Requires="p14">
      <p:transition spd="slow" p14:dur="2000" advTm="357"/>
    </mc:Choice>
    <mc:Fallback xmlns="">
      <p:transition spd="slow" advTm="357"/>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A038D6-53D1-420C-8BFB-37814B73CE8F}"/>
              </a:ext>
            </a:extLst>
          </p:cNvPr>
          <p:cNvSpPr>
            <a:spLocks noGrp="1"/>
          </p:cNvSpPr>
          <p:nvPr>
            <p:ph type="title"/>
          </p:nvPr>
        </p:nvSpPr>
        <p:spPr/>
        <p:txBody>
          <a:bodyPr/>
          <a:lstStyle/>
          <a:p>
            <a:pPr algn="ctr"/>
            <a:r>
              <a:rPr lang="en-IN" sz="2000" dirty="0"/>
              <a:t>Now before we can apply our model to new measurements ,we need to divide it into training and testing set.</a:t>
            </a:r>
          </a:p>
        </p:txBody>
      </p:sp>
      <p:sp>
        <p:nvSpPr>
          <p:cNvPr id="15" name="Content Placeholder 14">
            <a:extLst>
              <a:ext uri="{FF2B5EF4-FFF2-40B4-BE49-F238E27FC236}">
                <a16:creationId xmlns:a16="http://schemas.microsoft.com/office/drawing/2014/main" id="{6204C4E0-A550-4864-A3EF-74E8B00B5D0A}"/>
              </a:ext>
            </a:extLst>
          </p:cNvPr>
          <p:cNvSpPr>
            <a:spLocks noGrp="1"/>
          </p:cNvSpPr>
          <p:nvPr>
            <p:ph idx="1"/>
          </p:nvPr>
        </p:nvSpPr>
        <p:spPr>
          <a:xfrm>
            <a:off x="1154954" y="2603500"/>
            <a:ext cx="8825659" cy="1142877"/>
          </a:xfrm>
        </p:spPr>
        <p:txBody>
          <a:bodyPr/>
          <a:lstStyle/>
          <a:p>
            <a:pPr marL="0" indent="0">
              <a:buNone/>
            </a:pPr>
            <a:r>
              <a:rPr lang="en-IN" sz="1400" dirty="0">
                <a:latin typeface="Arial" panose="020B0604020202020204" pitchFamily="34" charset="0"/>
                <a:cs typeface="Arial" panose="020B0604020202020204" pitchFamily="34" charset="0"/>
              </a:rPr>
              <a:t>This is usually done by splitting the labelled dataset into two parts-</a:t>
            </a:r>
          </a:p>
          <a:p>
            <a:pPr marL="0" indent="0">
              <a:buNone/>
            </a:pPr>
            <a:r>
              <a:rPr lang="en-IN" sz="1400" b="1" dirty="0"/>
              <a:t>Training</a:t>
            </a:r>
            <a:r>
              <a:rPr lang="en-IN" sz="1400" dirty="0"/>
              <a:t> </a:t>
            </a:r>
            <a:r>
              <a:rPr lang="en-IN" sz="1400" b="1" dirty="0"/>
              <a:t>set- </a:t>
            </a:r>
            <a:r>
              <a:rPr lang="en-IN" sz="1400" dirty="0">
                <a:latin typeface="Arial" panose="020B0604020202020204" pitchFamily="34" charset="0"/>
                <a:cs typeface="Arial" panose="020B0604020202020204" pitchFamily="34" charset="0"/>
              </a:rPr>
              <a:t>The part of the data used to build our machine learning model.</a:t>
            </a:r>
          </a:p>
          <a:p>
            <a:pPr marL="0" indent="0">
              <a:buNone/>
            </a:pPr>
            <a:r>
              <a:rPr lang="en-IN" sz="1400" b="1" dirty="0"/>
              <a:t>Testing</a:t>
            </a:r>
            <a:r>
              <a:rPr lang="en-IN" sz="1400" dirty="0"/>
              <a:t> </a:t>
            </a:r>
            <a:r>
              <a:rPr lang="en-IN" sz="1400" b="1" dirty="0"/>
              <a:t>set- </a:t>
            </a:r>
            <a:r>
              <a:rPr lang="en-IN" sz="1400" dirty="0">
                <a:latin typeface="Arial" panose="020B0604020202020204" pitchFamily="34" charset="0"/>
                <a:cs typeface="Arial" panose="020B0604020202020204" pitchFamily="34" charset="0"/>
              </a:rPr>
              <a:t>The rest of the data will be used to access how the works.</a:t>
            </a:r>
          </a:p>
          <a:p>
            <a:endParaRPr lang="en-IN" dirty="0"/>
          </a:p>
        </p:txBody>
      </p:sp>
      <p:pic>
        <p:nvPicPr>
          <p:cNvPr id="16" name="Picture 15">
            <a:extLst>
              <a:ext uri="{FF2B5EF4-FFF2-40B4-BE49-F238E27FC236}">
                <a16:creationId xmlns:a16="http://schemas.microsoft.com/office/drawing/2014/main" id="{71A93589-279F-451E-87C0-FD64B424B2F5}"/>
              </a:ext>
            </a:extLst>
          </p:cNvPr>
          <p:cNvPicPr>
            <a:picLocks noChangeAspect="1"/>
          </p:cNvPicPr>
          <p:nvPr/>
        </p:nvPicPr>
        <p:blipFill rotWithShape="1">
          <a:blip r:embed="rId2"/>
          <a:srcRect l="14345" t="37541" r="12974" b="29967"/>
          <a:stretch/>
        </p:blipFill>
        <p:spPr>
          <a:xfrm>
            <a:off x="2211387" y="3746377"/>
            <a:ext cx="7607316" cy="2352582"/>
          </a:xfrm>
          <a:prstGeom prst="rect">
            <a:avLst/>
          </a:prstGeom>
        </p:spPr>
      </p:pic>
    </p:spTree>
    <p:extLst>
      <p:ext uri="{BB962C8B-B14F-4D97-AF65-F5344CB8AC3E}">
        <p14:creationId xmlns:p14="http://schemas.microsoft.com/office/powerpoint/2010/main" val="2237440180"/>
      </p:ext>
    </p:extLst>
  </p:cSld>
  <p:clrMapOvr>
    <a:masterClrMapping/>
  </p:clrMapOvr>
  <mc:AlternateContent xmlns:mc="http://schemas.openxmlformats.org/markup-compatibility/2006" xmlns:p14="http://schemas.microsoft.com/office/powerpoint/2010/main">
    <mc:Choice Requires="p14">
      <p:transition spd="slow" p14:dur="2000" advTm="413"/>
    </mc:Choice>
    <mc:Fallback xmlns="">
      <p:transition spd="slow" advTm="413"/>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AF6F52-D963-416F-8393-31963461A1E1}"/>
              </a:ext>
            </a:extLst>
          </p:cNvPr>
          <p:cNvSpPr>
            <a:spLocks noGrp="1"/>
          </p:cNvSpPr>
          <p:nvPr>
            <p:ph type="title"/>
          </p:nvPr>
        </p:nvSpPr>
        <p:spPr>
          <a:xfrm>
            <a:off x="1154955" y="1295400"/>
            <a:ext cx="2793158" cy="1012794"/>
          </a:xfrm>
        </p:spPr>
        <p:txBody>
          <a:bodyPr/>
          <a:lstStyle/>
          <a:p>
            <a:pPr algn="ctr"/>
            <a:r>
              <a:rPr lang="en-IN" dirty="0"/>
              <a:t>K Nearest </a:t>
            </a:r>
            <a:r>
              <a:rPr lang="en-IN" dirty="0" err="1"/>
              <a:t>Neighbor</a:t>
            </a:r>
            <a:endParaRPr lang="en-IN" dirty="0"/>
          </a:p>
        </p:txBody>
      </p:sp>
      <p:sp>
        <p:nvSpPr>
          <p:cNvPr id="5" name="Content Placeholder 4">
            <a:extLst>
              <a:ext uri="{FF2B5EF4-FFF2-40B4-BE49-F238E27FC236}">
                <a16:creationId xmlns:a16="http://schemas.microsoft.com/office/drawing/2014/main" id="{B5E4FD1E-E134-4A8B-AE0D-9EF585575E15}"/>
              </a:ext>
            </a:extLst>
          </p:cNvPr>
          <p:cNvSpPr>
            <a:spLocks noGrp="1"/>
          </p:cNvSpPr>
          <p:nvPr>
            <p:ph idx="1"/>
          </p:nvPr>
        </p:nvSpPr>
        <p:spPr/>
        <p:txBody>
          <a:bodyPr/>
          <a:lstStyle/>
          <a:p>
            <a:endParaRPr lang="en-IN"/>
          </a:p>
        </p:txBody>
      </p:sp>
      <p:sp>
        <p:nvSpPr>
          <p:cNvPr id="6" name="Text Placeholder 5">
            <a:extLst>
              <a:ext uri="{FF2B5EF4-FFF2-40B4-BE49-F238E27FC236}">
                <a16:creationId xmlns:a16="http://schemas.microsoft.com/office/drawing/2014/main" id="{84672024-2542-4658-AF76-C31AF185BAEE}"/>
              </a:ext>
            </a:extLst>
          </p:cNvPr>
          <p:cNvSpPr>
            <a:spLocks noGrp="1"/>
          </p:cNvSpPr>
          <p:nvPr>
            <p:ph type="body" sz="half" idx="2"/>
          </p:nvPr>
        </p:nvSpPr>
        <p:spPr>
          <a:xfrm>
            <a:off x="1154954" y="2654424"/>
            <a:ext cx="2793158" cy="3370456"/>
          </a:xfrm>
        </p:spPr>
        <p:txBody>
          <a:bodyPr>
            <a:normAutofit lnSpcReduction="10000"/>
          </a:bodyPr>
          <a:lstStyle/>
          <a:p>
            <a:pPr marL="285750" indent="-285750">
              <a:buFont typeface="Wingdings" panose="05000000000000000000" pitchFamily="2" charset="2"/>
              <a:buChar char="Ø"/>
            </a:pPr>
            <a:r>
              <a:rPr lang="en-US" b="1" dirty="0">
                <a:solidFill>
                  <a:schemeClr val="bg1"/>
                </a:solidFill>
              </a:rPr>
              <a:t>• KNN algorithm is based on feature similarity (</a:t>
            </a:r>
            <a:r>
              <a:rPr lang="en-US" b="1" dirty="0" err="1">
                <a:solidFill>
                  <a:schemeClr val="bg1"/>
                </a:solidFill>
              </a:rPr>
              <a:t>i.e</a:t>
            </a:r>
            <a:r>
              <a:rPr lang="en-US" b="1" dirty="0">
                <a:solidFill>
                  <a:schemeClr val="bg1"/>
                </a:solidFill>
              </a:rPr>
              <a:t> how closely the out-of-sample features resemble our training set)</a:t>
            </a:r>
          </a:p>
          <a:p>
            <a:pPr marL="285750" indent="-285750">
              <a:buFont typeface="Wingdings" panose="05000000000000000000" pitchFamily="2" charset="2"/>
              <a:buChar char="Ø"/>
            </a:pPr>
            <a:r>
              <a:rPr lang="en-US" b="1" dirty="0">
                <a:solidFill>
                  <a:schemeClr val="bg1"/>
                </a:solidFill>
              </a:rPr>
              <a:t>K-nearest neighbors of a record x are data points that have the k smallest distances to x (here x is the red star)</a:t>
            </a:r>
          </a:p>
          <a:p>
            <a:pPr marL="285750" indent="-285750">
              <a:buFont typeface="Wingdings" panose="05000000000000000000" pitchFamily="2" charset="2"/>
              <a:buChar char="Ø"/>
            </a:pPr>
            <a:r>
              <a:rPr lang="en-US" b="1" dirty="0">
                <a:solidFill>
                  <a:schemeClr val="bg1"/>
                </a:solidFill>
              </a:rPr>
              <a:t>– Use class labels of nearest neighbors to determine the class label of unknown record (e.g., by taking majority vote)</a:t>
            </a:r>
          </a:p>
          <a:p>
            <a:pPr marL="285750" indent="-285750">
              <a:buFont typeface="Wingdings" panose="05000000000000000000" pitchFamily="2" charset="2"/>
              <a:buChar char="Ø"/>
            </a:pPr>
            <a:endParaRPr lang="en-US" b="1" dirty="0">
              <a:solidFill>
                <a:schemeClr val="bg1"/>
              </a:solidFill>
            </a:endParaRPr>
          </a:p>
          <a:p>
            <a:endParaRPr lang="en-US" b="1" dirty="0">
              <a:solidFill>
                <a:schemeClr val="bg1"/>
              </a:solidFill>
            </a:endParaRPr>
          </a:p>
          <a:p>
            <a:endParaRPr lang="en-US" b="1" dirty="0">
              <a:solidFill>
                <a:schemeClr val="bg1"/>
              </a:solidFill>
            </a:endParaRPr>
          </a:p>
          <a:p>
            <a:endParaRPr lang="en-IN" b="1" dirty="0">
              <a:solidFill>
                <a:schemeClr val="bg1"/>
              </a:solidFill>
            </a:endParaRPr>
          </a:p>
        </p:txBody>
      </p:sp>
      <p:pic>
        <p:nvPicPr>
          <p:cNvPr id="14338" name="Picture 2" descr="Classification with KNN using R. “All models are wrong, but some models… |  by Gifa Delyani Nursyafitri | Medium">
            <a:extLst>
              <a:ext uri="{FF2B5EF4-FFF2-40B4-BE49-F238E27FC236}">
                <a16:creationId xmlns:a16="http://schemas.microsoft.com/office/drawing/2014/main" id="{CA6BA080-7724-4065-99E2-1DA4623A0E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5401" y="1295400"/>
            <a:ext cx="6496975" cy="4941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8839677"/>
      </p:ext>
    </p:extLst>
  </p:cSld>
  <p:clrMapOvr>
    <a:masterClrMapping/>
  </p:clrMapOvr>
  <mc:AlternateContent xmlns:mc="http://schemas.openxmlformats.org/markup-compatibility/2006" xmlns:p14="http://schemas.microsoft.com/office/powerpoint/2010/main">
    <mc:Choice Requires="p14">
      <p:transition spd="slow" p14:dur="2000" advTm="389"/>
    </mc:Choice>
    <mc:Fallback xmlns="">
      <p:transition spd="slow" advTm="389"/>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4E6D773-12BF-48E9-8F91-55FFC6156DBD}"/>
              </a:ext>
            </a:extLst>
          </p:cNvPr>
          <p:cNvSpPr>
            <a:spLocks noGrp="1"/>
          </p:cNvSpPr>
          <p:nvPr>
            <p:ph type="title"/>
          </p:nvPr>
        </p:nvSpPr>
        <p:spPr>
          <a:xfrm>
            <a:off x="1154954" y="1384177"/>
            <a:ext cx="2793158" cy="808608"/>
          </a:xfrm>
        </p:spPr>
        <p:txBody>
          <a:bodyPr/>
          <a:lstStyle/>
          <a:p>
            <a:pPr algn="ctr"/>
            <a:r>
              <a:rPr lang="en-IN" dirty="0"/>
              <a:t>DECISION TREE CLASSIFIER</a:t>
            </a:r>
          </a:p>
        </p:txBody>
      </p:sp>
      <p:sp>
        <p:nvSpPr>
          <p:cNvPr id="8" name="Content Placeholder 7">
            <a:extLst>
              <a:ext uri="{FF2B5EF4-FFF2-40B4-BE49-F238E27FC236}">
                <a16:creationId xmlns:a16="http://schemas.microsoft.com/office/drawing/2014/main" id="{90A51437-8CFD-4DF1-BEE7-59A402D8377C}"/>
              </a:ext>
            </a:extLst>
          </p:cNvPr>
          <p:cNvSpPr>
            <a:spLocks noGrp="1"/>
          </p:cNvSpPr>
          <p:nvPr>
            <p:ph idx="1"/>
          </p:nvPr>
        </p:nvSpPr>
        <p:spPr/>
        <p:txBody>
          <a:bodyPr/>
          <a:lstStyle/>
          <a:p>
            <a:endParaRPr lang="en-IN"/>
          </a:p>
        </p:txBody>
      </p:sp>
      <p:sp>
        <p:nvSpPr>
          <p:cNvPr id="9" name="Text Placeholder 8">
            <a:extLst>
              <a:ext uri="{FF2B5EF4-FFF2-40B4-BE49-F238E27FC236}">
                <a16:creationId xmlns:a16="http://schemas.microsoft.com/office/drawing/2014/main" id="{7EA4A3A9-2AB7-47FC-8201-F86F9F32C00E}"/>
              </a:ext>
            </a:extLst>
          </p:cNvPr>
          <p:cNvSpPr>
            <a:spLocks noGrp="1"/>
          </p:cNvSpPr>
          <p:nvPr>
            <p:ph type="body" sz="half" idx="2"/>
          </p:nvPr>
        </p:nvSpPr>
        <p:spPr>
          <a:xfrm>
            <a:off x="1154954" y="2601158"/>
            <a:ext cx="2793158" cy="3423722"/>
          </a:xfrm>
        </p:spPr>
        <p:txBody>
          <a:bodyPr>
            <a:normAutofit fontScale="85000" lnSpcReduction="10000"/>
          </a:bodyPr>
          <a:lstStyle/>
          <a:p>
            <a:pPr marL="285750" indent="-285750">
              <a:buFont typeface="Wingdings" panose="05000000000000000000" pitchFamily="2" charset="2"/>
              <a:buChar char="Ø"/>
            </a:pPr>
            <a:r>
              <a:rPr lang="en-US" b="1" dirty="0">
                <a:solidFill>
                  <a:schemeClr val="bg1"/>
                </a:solidFill>
              </a:rPr>
              <a:t>It is a tree-structured classifier, where internal nodes represent the features of a dataset, branches represent the decision rules and each leaf node represents the outcome.</a:t>
            </a:r>
          </a:p>
          <a:p>
            <a:pPr marL="285750" indent="-285750">
              <a:buFont typeface="Wingdings" panose="05000000000000000000" pitchFamily="2" charset="2"/>
              <a:buChar char="Ø"/>
            </a:pPr>
            <a:r>
              <a:rPr lang="en-US" b="1" dirty="0">
                <a:solidFill>
                  <a:schemeClr val="bg1"/>
                </a:solidFill>
              </a:rPr>
              <a:t>Decision Tree Classifier, repetitively divides the working area(plot) into sub part by identifying lines. (repetitively because there may be two distant regions of same class divided by other).</a:t>
            </a:r>
          </a:p>
          <a:p>
            <a:pPr marL="285750" indent="-285750">
              <a:buFont typeface="Wingdings" panose="05000000000000000000" pitchFamily="2" charset="2"/>
              <a:buChar char="Ø"/>
            </a:pPr>
            <a:endParaRPr lang="en-US" b="1" dirty="0">
              <a:solidFill>
                <a:schemeClr val="bg1"/>
              </a:solidFill>
            </a:endParaRPr>
          </a:p>
          <a:p>
            <a:pPr marL="285750" indent="-285750">
              <a:buFont typeface="Wingdings" panose="05000000000000000000" pitchFamily="2" charset="2"/>
              <a:buChar char="Ø"/>
            </a:pPr>
            <a:r>
              <a:rPr lang="en-IN" b="1" dirty="0">
                <a:solidFill>
                  <a:schemeClr val="bg1"/>
                </a:solidFill>
              </a:rPr>
              <a:t>Capable of performing multi-class classification on dataset.</a:t>
            </a:r>
          </a:p>
        </p:txBody>
      </p:sp>
      <p:pic>
        <p:nvPicPr>
          <p:cNvPr id="13314" name="Picture 2" descr="How Decision Tree Algorithm works">
            <a:extLst>
              <a:ext uri="{FF2B5EF4-FFF2-40B4-BE49-F238E27FC236}">
                <a16:creationId xmlns:a16="http://schemas.microsoft.com/office/drawing/2014/main" id="{D47A9A67-9855-4871-B259-6577B6EADC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25725" y="1176630"/>
            <a:ext cx="6111320" cy="5114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3161351"/>
      </p:ext>
    </p:extLst>
  </p:cSld>
  <p:clrMapOvr>
    <a:masterClrMapping/>
  </p:clrMapOvr>
  <mc:AlternateContent xmlns:mc="http://schemas.openxmlformats.org/markup-compatibility/2006" xmlns:p14="http://schemas.microsoft.com/office/powerpoint/2010/main">
    <mc:Choice Requires="p14">
      <p:transition spd="slow" p14:dur="2000" advTm="414"/>
    </mc:Choice>
    <mc:Fallback xmlns="">
      <p:transition spd="slow" advTm="414"/>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73125D-B33C-4B49-BCC9-81F89DE16A67}"/>
              </a:ext>
            </a:extLst>
          </p:cNvPr>
          <p:cNvSpPr>
            <a:spLocks noGrp="1"/>
          </p:cNvSpPr>
          <p:nvPr>
            <p:ph type="title"/>
          </p:nvPr>
        </p:nvSpPr>
        <p:spPr>
          <a:xfrm>
            <a:off x="1154955" y="1295400"/>
            <a:ext cx="2793158" cy="710953"/>
          </a:xfrm>
        </p:spPr>
        <p:txBody>
          <a:bodyPr/>
          <a:lstStyle/>
          <a:p>
            <a:pPr algn="ctr"/>
            <a:r>
              <a:rPr lang="en-IN" dirty="0"/>
              <a:t/>
            </a:r>
            <a:br>
              <a:rPr lang="en-IN" dirty="0"/>
            </a:br>
            <a:r>
              <a:rPr lang="en-IN" dirty="0"/>
              <a:t>RANDOM FOREST</a:t>
            </a:r>
          </a:p>
        </p:txBody>
      </p:sp>
      <p:sp>
        <p:nvSpPr>
          <p:cNvPr id="5" name="Content Placeholder 4">
            <a:extLst>
              <a:ext uri="{FF2B5EF4-FFF2-40B4-BE49-F238E27FC236}">
                <a16:creationId xmlns:a16="http://schemas.microsoft.com/office/drawing/2014/main" id="{F8E8DB8E-B510-4C09-8439-CFD3766BFDC3}"/>
              </a:ext>
            </a:extLst>
          </p:cNvPr>
          <p:cNvSpPr>
            <a:spLocks noGrp="1"/>
          </p:cNvSpPr>
          <p:nvPr>
            <p:ph idx="1"/>
          </p:nvPr>
        </p:nvSpPr>
        <p:spPr/>
        <p:txBody>
          <a:bodyPr/>
          <a:lstStyle/>
          <a:p>
            <a:endParaRPr lang="en-IN"/>
          </a:p>
        </p:txBody>
      </p:sp>
      <p:sp>
        <p:nvSpPr>
          <p:cNvPr id="6" name="Text Placeholder 5">
            <a:extLst>
              <a:ext uri="{FF2B5EF4-FFF2-40B4-BE49-F238E27FC236}">
                <a16:creationId xmlns:a16="http://schemas.microsoft.com/office/drawing/2014/main" id="{D287078F-304E-4909-A912-3738D82E6F9E}"/>
              </a:ext>
            </a:extLst>
          </p:cNvPr>
          <p:cNvSpPr>
            <a:spLocks noGrp="1"/>
          </p:cNvSpPr>
          <p:nvPr>
            <p:ph type="body" sz="half" idx="2"/>
          </p:nvPr>
        </p:nvSpPr>
        <p:spPr>
          <a:xfrm>
            <a:off x="1154954" y="2521258"/>
            <a:ext cx="2793158" cy="3503621"/>
          </a:xfrm>
        </p:spPr>
        <p:txBody>
          <a:bodyPr>
            <a:normAutofit lnSpcReduction="10000"/>
          </a:bodyPr>
          <a:lstStyle/>
          <a:p>
            <a:pPr marL="285750" indent="-285750">
              <a:buFont typeface="Wingdings" panose="05000000000000000000" pitchFamily="2" charset="2"/>
              <a:buChar char="Ø"/>
            </a:pPr>
            <a:r>
              <a:rPr lang="en-IN" b="1" dirty="0">
                <a:solidFill>
                  <a:schemeClr val="bg1"/>
                </a:solidFill>
              </a:rPr>
              <a:t>It creates a forest with a number of decision trees.</a:t>
            </a:r>
          </a:p>
          <a:p>
            <a:pPr marL="285750" indent="-285750">
              <a:buFont typeface="Wingdings" panose="05000000000000000000" pitchFamily="2" charset="2"/>
              <a:buChar char="Ø"/>
            </a:pPr>
            <a:r>
              <a:rPr lang="en-IN" b="1" dirty="0">
                <a:solidFill>
                  <a:schemeClr val="bg1"/>
                </a:solidFill>
              </a:rPr>
              <a:t>The more the number of trees, the more robust the prediction and thus higher accuracy.</a:t>
            </a:r>
          </a:p>
          <a:p>
            <a:pPr marL="285750" indent="-285750">
              <a:buFont typeface="Wingdings" panose="05000000000000000000" pitchFamily="2" charset="2"/>
              <a:buChar char="Ø"/>
            </a:pPr>
            <a:r>
              <a:rPr lang="en-IN" b="1" dirty="0">
                <a:solidFill>
                  <a:schemeClr val="bg1"/>
                </a:solidFill>
              </a:rPr>
              <a:t>Handle large dataset with higher dimensionality. </a:t>
            </a:r>
          </a:p>
          <a:p>
            <a:pPr marL="285750" indent="-285750">
              <a:buFont typeface="Wingdings" panose="05000000000000000000" pitchFamily="2" charset="2"/>
              <a:buChar char="Ø"/>
            </a:pPr>
            <a:r>
              <a:rPr lang="en-IN" b="1" dirty="0">
                <a:solidFill>
                  <a:schemeClr val="bg1"/>
                </a:solidFill>
              </a:rPr>
              <a:t>Choose the classification having the most votes(majority) for all the trees of the forest.</a:t>
            </a:r>
          </a:p>
          <a:p>
            <a:pPr marL="285750" indent="-285750">
              <a:buFont typeface="Wingdings" panose="05000000000000000000" pitchFamily="2" charset="2"/>
              <a:buChar char="Ø"/>
            </a:pPr>
            <a:r>
              <a:rPr lang="en-IN" b="1" dirty="0">
                <a:solidFill>
                  <a:schemeClr val="bg1"/>
                </a:solidFill>
              </a:rPr>
              <a:t>[Out of context: Average vote in case of regression]</a:t>
            </a:r>
          </a:p>
          <a:p>
            <a:pPr marL="285750" indent="-285750">
              <a:buFont typeface="Wingdings" panose="05000000000000000000" pitchFamily="2" charset="2"/>
              <a:buChar char="Ø"/>
            </a:pPr>
            <a:endParaRPr lang="en-IN" b="1" dirty="0">
              <a:solidFill>
                <a:schemeClr val="bg1"/>
              </a:solidFill>
            </a:endParaRPr>
          </a:p>
        </p:txBody>
      </p:sp>
      <p:pic>
        <p:nvPicPr>
          <p:cNvPr id="15362" name="Picture 2" descr="Decision Tree vs. Random Forest - Which Algorithm Should you Use?">
            <a:extLst>
              <a:ext uri="{FF2B5EF4-FFF2-40B4-BE49-F238E27FC236}">
                <a16:creationId xmlns:a16="http://schemas.microsoft.com/office/drawing/2014/main" id="{D246C9BC-585C-4197-BC06-3EB085E456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42999" y="1343025"/>
            <a:ext cx="5994046" cy="4781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9222179"/>
      </p:ext>
    </p:extLst>
  </p:cSld>
  <p:clrMapOvr>
    <a:masterClrMapping/>
  </p:clrMapOvr>
  <mc:AlternateContent xmlns:mc="http://schemas.openxmlformats.org/markup-compatibility/2006" xmlns:p14="http://schemas.microsoft.com/office/powerpoint/2010/main">
    <mc:Choice Requires="p14">
      <p:transition spd="slow" p14:dur="2000" advTm="484"/>
    </mc:Choice>
    <mc:Fallback xmlns="">
      <p:transition spd="slow" advTm="484"/>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5" y="1295400"/>
            <a:ext cx="2793158" cy="1098176"/>
          </a:xfrm>
        </p:spPr>
        <p:txBody>
          <a:bodyPr/>
          <a:lstStyle/>
          <a:p>
            <a:r>
              <a:rPr lang="en-US" dirty="0" smtClean="0"/>
              <a:t>Naïve Bayes</a:t>
            </a:r>
            <a:endParaRPr lang="en-US" dirty="0"/>
          </a:p>
        </p:txBody>
      </p:sp>
      <p:pic>
        <p:nvPicPr>
          <p:cNvPr id="5" name="Content Placeholder 4"/>
          <p:cNvPicPr>
            <a:picLocks noGrp="1" noChangeAspect="1"/>
          </p:cNvPicPr>
          <p:nvPr>
            <p:ph idx="1"/>
          </p:nvPr>
        </p:nvPicPr>
        <p:blipFill rotWithShape="1">
          <a:blip r:embed="rId2"/>
          <a:srcRect l="25355" t="18154" r="23966" b="15916"/>
          <a:stretch/>
        </p:blipFill>
        <p:spPr>
          <a:xfrm>
            <a:off x="5327339" y="1363148"/>
            <a:ext cx="5953002" cy="4356334"/>
          </a:xfrm>
          <a:prstGeom prst="rect">
            <a:avLst/>
          </a:prstGeom>
        </p:spPr>
      </p:pic>
      <p:sp>
        <p:nvSpPr>
          <p:cNvPr id="4" name="Text Placeholder 3"/>
          <p:cNvSpPr>
            <a:spLocks noGrp="1"/>
          </p:cNvSpPr>
          <p:nvPr>
            <p:ph type="body" sz="half" idx="2"/>
          </p:nvPr>
        </p:nvSpPr>
        <p:spPr>
          <a:xfrm>
            <a:off x="1154955" y="2393576"/>
            <a:ext cx="2793158" cy="3693459"/>
          </a:xfrm>
        </p:spPr>
        <p:txBody>
          <a:bodyPr>
            <a:noAutofit/>
          </a:bodyPr>
          <a:lstStyle/>
          <a:p>
            <a:r>
              <a:rPr lang="en-US" sz="1200" dirty="0">
                <a:solidFill>
                  <a:schemeClr val="bg1"/>
                </a:solidFill>
              </a:rPr>
              <a:t>Naive Bayes is a classification algorithm for binary (two-class) and multi-class classification problems. The technique is easiest to understand when described using binary or categorical input values.</a:t>
            </a:r>
          </a:p>
          <a:p>
            <a:r>
              <a:rPr lang="en-US" sz="1200" dirty="0">
                <a:solidFill>
                  <a:schemeClr val="bg1"/>
                </a:solidFill>
              </a:rPr>
              <a:t>It is called naive Bayes or idiot Bayes because the calculation of the probabilities for each hypothesis are simplified to make their calculation tractable. </a:t>
            </a:r>
            <a:r>
              <a:rPr lang="en-US" sz="1200" dirty="0" smtClean="0">
                <a:solidFill>
                  <a:schemeClr val="bg1"/>
                </a:solidFill>
              </a:rPr>
              <a:t>This </a:t>
            </a:r>
            <a:r>
              <a:rPr lang="en-US" sz="1200" dirty="0">
                <a:solidFill>
                  <a:schemeClr val="bg1"/>
                </a:solidFill>
              </a:rPr>
              <a:t>is a very strong assumption that is most unlikely in real data, i.e. that the attributes do not interact. </a:t>
            </a:r>
            <a:endParaRPr lang="en-US" sz="1200" dirty="0" smtClean="0">
              <a:solidFill>
                <a:schemeClr val="bg1"/>
              </a:solidFill>
            </a:endParaRPr>
          </a:p>
          <a:p>
            <a:r>
              <a:rPr lang="en-US" sz="1200" dirty="0" smtClean="0">
                <a:solidFill>
                  <a:schemeClr val="bg1"/>
                </a:solidFill>
              </a:rPr>
              <a:t>The approach </a:t>
            </a:r>
            <a:r>
              <a:rPr lang="en-US" sz="1200" dirty="0">
                <a:solidFill>
                  <a:schemeClr val="bg1"/>
                </a:solidFill>
              </a:rPr>
              <a:t>performs surprisingly well on data where this assumption does not hold.</a:t>
            </a:r>
          </a:p>
          <a:p>
            <a:endParaRPr lang="en-US" sz="1200" dirty="0">
              <a:solidFill>
                <a:schemeClr val="bg1"/>
              </a:solidFill>
            </a:endParaRPr>
          </a:p>
        </p:txBody>
      </p:sp>
    </p:spTree>
    <p:extLst>
      <p:ext uri="{BB962C8B-B14F-4D97-AF65-F5344CB8AC3E}">
        <p14:creationId xmlns:p14="http://schemas.microsoft.com/office/powerpoint/2010/main" val="61896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1683171" y="3000652"/>
            <a:ext cx="8825658" cy="2601157"/>
          </a:xfrm>
        </p:spPr>
        <p:txBody>
          <a:bodyPr>
            <a:noAutofit/>
          </a:bodyPr>
          <a:lstStyle/>
          <a:p>
            <a:r>
              <a:rPr lang="en-US" sz="2000" dirty="0"/>
              <a:t>Rijushree Guha                                University Roll No 12019009002167</a:t>
            </a:r>
            <a:br>
              <a:rPr lang="en-US" sz="2000" dirty="0"/>
            </a:br>
            <a:r>
              <a:rPr lang="en-US" sz="2000" dirty="0"/>
              <a:t>Poulomi Biswas                                University Roll No 12019009023042</a:t>
            </a:r>
            <a:br>
              <a:rPr lang="en-US" sz="2000" dirty="0"/>
            </a:br>
            <a:r>
              <a:rPr lang="en-US" sz="2000" dirty="0"/>
              <a:t>Aditi Mukherjee                               University Roll No 12019009001414</a:t>
            </a:r>
            <a:br>
              <a:rPr lang="en-US" sz="2000" dirty="0"/>
            </a:br>
            <a:r>
              <a:rPr lang="en-US" sz="2000" dirty="0"/>
              <a:t>Rajdeep Mondal                            University Roll No 12019009001236</a:t>
            </a:r>
            <a:br>
              <a:rPr lang="en-US" sz="2000" dirty="0"/>
            </a:br>
            <a:r>
              <a:rPr lang="en-US" sz="2000" dirty="0"/>
              <a:t>Soumya Dey                                    University Roll No  12019009001403</a:t>
            </a:r>
            <a:br>
              <a:rPr lang="en-US" sz="2000" dirty="0"/>
            </a:br>
            <a:r>
              <a:rPr lang="en-US" sz="2000" dirty="0" err="1"/>
              <a:t>Someswar</a:t>
            </a:r>
            <a:r>
              <a:rPr lang="en-US" sz="2000" dirty="0"/>
              <a:t> Roy                                 University Roll No  12019009001040</a:t>
            </a:r>
            <a:br>
              <a:rPr lang="en-US" sz="2000" dirty="0"/>
            </a:br>
            <a:endParaRPr lang="en-US" sz="2000" dirty="0"/>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99227" y="1323592"/>
            <a:ext cx="10993546" cy="468233"/>
          </a:xfrm>
        </p:spPr>
        <p:txBody>
          <a:bodyPr>
            <a:normAutofit/>
          </a:bodyPr>
          <a:lstStyle/>
          <a:p>
            <a:pPr algn="ctr"/>
            <a:r>
              <a:rPr lang="en-US" sz="2400" b="1" i="1" dirty="0">
                <a:solidFill>
                  <a:schemeClr val="bg1"/>
                </a:solidFill>
              </a:rPr>
              <a:t>GROUP MEMBERS</a:t>
            </a:r>
          </a:p>
        </p:txBody>
      </p:sp>
    </p:spTree>
    <p:extLst>
      <p:ext uri="{BB962C8B-B14F-4D97-AF65-F5344CB8AC3E}">
        <p14:creationId xmlns:p14="http://schemas.microsoft.com/office/powerpoint/2010/main" val="318238073"/>
      </p:ext>
    </p:extLst>
  </p:cSld>
  <p:clrMapOvr>
    <a:masterClrMapping/>
  </p:clrMapOvr>
  <mc:AlternateContent xmlns:mc="http://schemas.openxmlformats.org/markup-compatibility/2006" xmlns:p14="http://schemas.microsoft.com/office/powerpoint/2010/main">
    <mc:Choice Requires="p14">
      <p:transition spd="slow" p14:dur="2000" advTm="486"/>
    </mc:Choice>
    <mc:Fallback xmlns="">
      <p:transition spd="slow" advTm="48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Linear </a:t>
            </a:r>
            <a:r>
              <a:rPr lang="en-US" dirty="0" err="1" smtClean="0"/>
              <a:t>Dicriminant</a:t>
            </a:r>
            <a:r>
              <a:rPr lang="en-US" dirty="0" smtClean="0"/>
              <a:t> Analysis</a:t>
            </a:r>
            <a:endParaRPr lang="en-US" dirty="0"/>
          </a:p>
        </p:txBody>
      </p:sp>
      <p:sp>
        <p:nvSpPr>
          <p:cNvPr id="4" name="Text Placeholder 3"/>
          <p:cNvSpPr>
            <a:spLocks noGrp="1"/>
          </p:cNvSpPr>
          <p:nvPr>
            <p:ph type="body" sz="half" idx="2"/>
          </p:nvPr>
        </p:nvSpPr>
        <p:spPr/>
        <p:txBody>
          <a:bodyPr/>
          <a:lstStyle/>
          <a:p>
            <a:r>
              <a:rPr lang="en-US" b="1" dirty="0">
                <a:solidFill>
                  <a:schemeClr val="bg1"/>
                </a:solidFill>
              </a:rPr>
              <a:t>Linear Discriminant Analysis</a:t>
            </a:r>
            <a:r>
              <a:rPr lang="en-US" dirty="0">
                <a:solidFill>
                  <a:schemeClr val="bg1"/>
                </a:solidFill>
              </a:rPr>
              <a:t> (</a:t>
            </a:r>
            <a:r>
              <a:rPr lang="en-US" b="1" dirty="0">
                <a:solidFill>
                  <a:schemeClr val="bg1"/>
                </a:solidFill>
              </a:rPr>
              <a:t>LDA</a:t>
            </a:r>
            <a:r>
              <a:rPr lang="en-US" dirty="0">
                <a:solidFill>
                  <a:schemeClr val="bg1"/>
                </a:solidFill>
              </a:rPr>
              <a:t>) is a dimensionality reduction technique. As the name implies dimensionality reduction techniques reduce the number of dimensions (i.e. variables) in a dataset while retaining as much information as possible.</a:t>
            </a:r>
          </a:p>
        </p:txBody>
      </p:sp>
      <p:pic>
        <p:nvPicPr>
          <p:cNvPr id="1026" name="Picture 2" descr="Introduction to Linear Discriminant Analysis in Supervised Learning |  Analytics Steps"/>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076280" y="2200927"/>
            <a:ext cx="6373019" cy="3059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6633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Logistic Regression</a:t>
            </a:r>
            <a:endParaRPr lang="en-US" dirty="0"/>
          </a:p>
        </p:txBody>
      </p:sp>
      <p:pic>
        <p:nvPicPr>
          <p:cNvPr id="5" name="Content Placeholder 4"/>
          <p:cNvPicPr>
            <a:picLocks noGrp="1" noChangeAspect="1"/>
          </p:cNvPicPr>
          <p:nvPr>
            <p:ph idx="1"/>
          </p:nvPr>
        </p:nvPicPr>
        <p:blipFill rotWithShape="1">
          <a:blip r:embed="rId2"/>
          <a:srcRect l="30053" t="26506" r="26819" b="23971"/>
          <a:stretch/>
        </p:blipFill>
        <p:spPr>
          <a:xfrm>
            <a:off x="5660571" y="1994263"/>
            <a:ext cx="5500881" cy="3553097"/>
          </a:xfrm>
          <a:prstGeom prst="rect">
            <a:avLst/>
          </a:prstGeom>
        </p:spPr>
      </p:pic>
      <p:sp>
        <p:nvSpPr>
          <p:cNvPr id="4" name="Text Placeholder 3"/>
          <p:cNvSpPr>
            <a:spLocks noGrp="1"/>
          </p:cNvSpPr>
          <p:nvPr>
            <p:ph type="body" sz="half" idx="2"/>
          </p:nvPr>
        </p:nvSpPr>
        <p:spPr/>
        <p:txBody>
          <a:bodyPr>
            <a:normAutofit fontScale="92500" lnSpcReduction="10000"/>
          </a:bodyPr>
          <a:lstStyle/>
          <a:p>
            <a:r>
              <a:rPr lang="en-US" dirty="0">
                <a:solidFill>
                  <a:schemeClr val="bg1"/>
                </a:solidFill>
              </a:rPr>
              <a:t>Logistic Regression is a Machine Learning algorithm which is used for the classification problems, it is a predictive analysis algorithm and based on the concept of probability.</a:t>
            </a:r>
          </a:p>
          <a:p>
            <a:r>
              <a:rPr lang="en-US" dirty="0">
                <a:solidFill>
                  <a:schemeClr val="bg1"/>
                </a:solidFill>
              </a:rPr>
              <a:t>We can call a Logistic Regression a Linear Regression model but the Logistic Regression uses a more complex cost function, this cost function can be defined as the ‘Sigmoid function’ or also known as the ‘logistic function’ instead of a linear function.</a:t>
            </a:r>
          </a:p>
          <a:p>
            <a:endParaRPr lang="en-US" dirty="0"/>
          </a:p>
        </p:txBody>
      </p:sp>
    </p:spTree>
    <p:extLst>
      <p:ext uri="{BB962C8B-B14F-4D97-AF65-F5344CB8AC3E}">
        <p14:creationId xmlns:p14="http://schemas.microsoft.com/office/powerpoint/2010/main" val="22978188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Support Vector Machine</a:t>
            </a:r>
            <a:endParaRPr lang="en-US" dirty="0"/>
          </a:p>
        </p:txBody>
      </p:sp>
      <p:pic>
        <p:nvPicPr>
          <p:cNvPr id="5" name="Content Placeholder 4"/>
          <p:cNvPicPr>
            <a:picLocks noGrp="1" noChangeAspect="1"/>
          </p:cNvPicPr>
          <p:nvPr>
            <p:ph idx="1"/>
          </p:nvPr>
        </p:nvPicPr>
        <p:blipFill rotWithShape="1">
          <a:blip r:embed="rId2"/>
          <a:srcRect l="29383" t="27700" r="24973" b="15916"/>
          <a:stretch/>
        </p:blipFill>
        <p:spPr>
          <a:xfrm>
            <a:off x="5808616" y="1889760"/>
            <a:ext cx="4812661" cy="3344091"/>
          </a:xfrm>
          <a:prstGeom prst="rect">
            <a:avLst/>
          </a:prstGeom>
        </p:spPr>
      </p:pic>
      <p:sp>
        <p:nvSpPr>
          <p:cNvPr id="4" name="Text Placeholder 3"/>
          <p:cNvSpPr>
            <a:spLocks noGrp="1"/>
          </p:cNvSpPr>
          <p:nvPr>
            <p:ph type="body" sz="half" idx="2"/>
          </p:nvPr>
        </p:nvSpPr>
        <p:spPr/>
        <p:txBody>
          <a:bodyPr>
            <a:normAutofit fontScale="92500" lnSpcReduction="20000"/>
          </a:bodyPr>
          <a:lstStyle/>
          <a:p>
            <a:r>
              <a:rPr lang="en-US" dirty="0">
                <a:solidFill>
                  <a:schemeClr val="bg1"/>
                </a:solidFill>
              </a:rPr>
              <a:t>Support Vector Machine” (SVM) is a supervised machine learning algorithm which can be used for both classification or regression challenges. However, it is mostly used in classification problems. In the SVM algorithm, we plot each data item as a point in n-dimensional space (where n is number of features you have) with the value of each feature being the value of a particular coordinate. Then, we perform classification by finding the hyper-plane that differentiates the two classes very well</a:t>
            </a:r>
          </a:p>
        </p:txBody>
      </p:sp>
    </p:spTree>
    <p:extLst>
      <p:ext uri="{BB962C8B-B14F-4D97-AF65-F5344CB8AC3E}">
        <p14:creationId xmlns:p14="http://schemas.microsoft.com/office/powerpoint/2010/main" val="21283851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2B0CC-E963-4E1C-88D9-316779970FAC}"/>
              </a:ext>
            </a:extLst>
          </p:cNvPr>
          <p:cNvSpPr>
            <a:spLocks noGrp="1"/>
          </p:cNvSpPr>
          <p:nvPr>
            <p:ph type="title"/>
          </p:nvPr>
        </p:nvSpPr>
        <p:spPr>
          <a:xfrm rot="10800000" flipV="1">
            <a:off x="1154953" y="1685426"/>
            <a:ext cx="8761413" cy="45719"/>
          </a:xfrm>
        </p:spPr>
        <p:txBody>
          <a:bodyPr/>
          <a:lstStyle/>
          <a:p>
            <a:pPr algn="ctr">
              <a:lnSpc>
                <a:spcPct val="115000"/>
              </a:lnSpc>
              <a:spcAft>
                <a:spcPts val="1000"/>
              </a:spcAft>
            </a:pPr>
            <a:r>
              <a:rPr lang="en-US" sz="3600" b="1" dirty="0">
                <a:effectLst/>
                <a:latin typeface="Times New Roman" panose="02020603050405020304" pitchFamily="18" charset="0"/>
                <a:ea typeface="Times New Roman" panose="02020603050405020304" pitchFamily="18" charset="0"/>
                <a:cs typeface="Times New Roman" panose="02020603050405020304" pitchFamily="18" charset="0"/>
              </a:rPr>
              <a:t>EXPERIMENTAL SETUP AND RESULT ANALYSIS</a:t>
            </a:r>
            <a:r>
              <a:rPr lang="en-IN" sz="1600" dirty="0">
                <a:effectLst/>
                <a:latin typeface="Calibri" panose="020F0502020204030204" pitchFamily="34" charset="0"/>
                <a:ea typeface="Times New Roman" panose="02020603050405020304" pitchFamily="18" charset="0"/>
                <a:cs typeface="Times New Roman" panose="02020603050405020304" pitchFamily="18" charset="0"/>
              </a:rPr>
              <a:t/>
            </a:r>
            <a:br>
              <a:rPr lang="en-IN" sz="1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37F87C41-9082-46A6-9CEA-59700C29DCC1}"/>
              </a:ext>
            </a:extLst>
          </p:cNvPr>
          <p:cNvSpPr>
            <a:spLocks noGrp="1"/>
          </p:cNvSpPr>
          <p:nvPr>
            <p:ph idx="1"/>
          </p:nvPr>
        </p:nvSpPr>
        <p:spPr/>
        <p:txBody>
          <a:bodyPr>
            <a:normAutofit/>
          </a:bodyPr>
          <a:lstStyle/>
          <a:p>
            <a:pPr>
              <a:lnSpc>
                <a:spcPct val="115000"/>
              </a:lnSpc>
              <a:spcAft>
                <a:spcPts val="10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Things we need to download and install:</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Symbol" panose="05050102010706020507" pitchFamily="18" charset="2"/>
              <a:buChar char=""/>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Anaconda</a:t>
            </a:r>
          </a:p>
          <a:p>
            <a:pPr marL="0" lvl="0" indent="0">
              <a:lnSpc>
                <a:spcPct val="115000"/>
              </a:lnSpc>
              <a:buNone/>
            </a:pPr>
            <a:r>
              <a:rPr lang="en-IN" sz="1800" dirty="0">
                <a:effectLst/>
                <a:latin typeface="Calibri" panose="020F0502020204030204" pitchFamily="34" charset="0"/>
                <a:ea typeface="Times New Roman" panose="02020603050405020304" pitchFamily="18" charset="0"/>
                <a:cs typeface="Times New Roman" panose="02020603050405020304" pitchFamily="18" charset="0"/>
                <a:hlinkClick r:id="rId2"/>
              </a:rPr>
              <a:t>https://www.anaconda.com</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nSpc>
                <a:spcPct val="115000"/>
              </a:lnSpc>
              <a:buNone/>
            </a:pPr>
            <a:r>
              <a:rPr lang="en-IN" dirty="0">
                <a:latin typeface="Calibri" panose="020F0502020204030204" pitchFamily="34" charset="0"/>
                <a:ea typeface="Times New Roman" panose="02020603050405020304" pitchFamily="18" charset="0"/>
                <a:cs typeface="Times New Roman" panose="02020603050405020304" pitchFamily="18" charset="0"/>
              </a:rPr>
              <a:t>Then after from it install-</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Symbol" panose="05050102010706020507" pitchFamily="18" charset="2"/>
              <a:buChar char=""/>
            </a:pPr>
            <a:r>
              <a:rPr lang="en-US" sz="1800" b="1" dirty="0" err="1">
                <a:effectLst/>
                <a:latin typeface="Times New Roman" panose="02020603050405020304" pitchFamily="18" charset="0"/>
                <a:ea typeface="Times New Roman" panose="02020603050405020304" pitchFamily="18" charset="0"/>
                <a:cs typeface="Times New Roman" panose="02020603050405020304" pitchFamily="18" charset="0"/>
              </a:rPr>
              <a:t>Jupyter</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notebook</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6386" name="Picture 2" descr="How to install Jupyter Notebook in Windows? - GeeksforGeeks">
            <a:extLst>
              <a:ext uri="{FF2B5EF4-FFF2-40B4-BE49-F238E27FC236}">
                <a16:creationId xmlns:a16="http://schemas.microsoft.com/office/drawing/2014/main" id="{E1581F57-587F-42AE-9E01-D867D739F9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8603" y="2603500"/>
            <a:ext cx="5316240" cy="3416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2142"/>
      </p:ext>
    </p:extLst>
  </p:cSld>
  <p:clrMapOvr>
    <a:masterClrMapping/>
  </p:clrMapOvr>
  <mc:AlternateContent xmlns:mc="http://schemas.openxmlformats.org/markup-compatibility/2006" xmlns:p14="http://schemas.microsoft.com/office/powerpoint/2010/main">
    <mc:Choice Requires="p14">
      <p:transition spd="slow" p14:dur="2000" advTm="400"/>
    </mc:Choice>
    <mc:Fallback xmlns="">
      <p:transition spd="slow" advTm="40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840313B-F1B4-44DF-B0E7-BB288E6A5D67}"/>
              </a:ext>
            </a:extLst>
          </p:cNvPr>
          <p:cNvSpPr txBox="1"/>
          <p:nvPr/>
        </p:nvSpPr>
        <p:spPr>
          <a:xfrm>
            <a:off x="1245093" y="683697"/>
            <a:ext cx="8999739" cy="5490606"/>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pPr>
              <a:lnSpc>
                <a:spcPct val="115000"/>
              </a:lnSpc>
              <a:spcAft>
                <a:spcPts val="1000"/>
              </a:spcAft>
            </a:pPr>
            <a:r>
              <a:rPr lang="en-US" sz="1600" b="1" dirty="0">
                <a:effectLst/>
                <a:latin typeface="Calibri" panose="020F0502020204030204" pitchFamily="34" charset="0"/>
                <a:ea typeface="Times New Roman" panose="02020603050405020304" pitchFamily="18" charset="0"/>
                <a:cs typeface="Times New Roman" panose="02020603050405020304" pitchFamily="18" charset="0"/>
              </a:rPr>
              <a:t>Importing the libraries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600" dirty="0">
                <a:effectLst/>
                <a:latin typeface="Calibri" panose="020F0502020204030204" pitchFamily="34" charset="0"/>
                <a:ea typeface="Times New Roman" panose="02020603050405020304" pitchFamily="18" charset="0"/>
                <a:cs typeface="Times New Roman" panose="02020603050405020304" pitchFamily="18" charset="0"/>
              </a:rPr>
              <a:t>First of all, let’s import the </a:t>
            </a:r>
            <a:r>
              <a:rPr lang="en-US" sz="1600" dirty="0" err="1">
                <a:effectLst/>
                <a:latin typeface="Calibri" panose="020F0502020204030204" pitchFamily="34" charset="0"/>
                <a:ea typeface="Times New Roman" panose="02020603050405020304" pitchFamily="18" charset="0"/>
                <a:cs typeface="Times New Roman" panose="02020603050405020304" pitchFamily="18" charset="0"/>
              </a:rPr>
              <a:t>modules,packages</a:t>
            </a:r>
            <a:r>
              <a:rPr lang="en-US" sz="1600" dirty="0">
                <a:effectLst/>
                <a:latin typeface="Calibri" panose="020F0502020204030204" pitchFamily="34" charset="0"/>
                <a:ea typeface="Times New Roman" panose="02020603050405020304" pitchFamily="18" charset="0"/>
                <a:cs typeface="Times New Roman" panose="02020603050405020304" pitchFamily="18" charset="0"/>
              </a:rPr>
              <a:t> …. as listed below:</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sz="1600" b="1" dirty="0" err="1">
                <a:effectLst/>
                <a:latin typeface="Calibri" panose="020F0502020204030204" pitchFamily="34" charset="0"/>
                <a:ea typeface="Times New Roman" panose="02020603050405020304" pitchFamily="18" charset="0"/>
                <a:cs typeface="Times New Roman" panose="02020603050405020304" pitchFamily="18" charset="0"/>
              </a:rPr>
              <a:t>SkLearn</a:t>
            </a:r>
            <a:r>
              <a:rPr lang="en-US" sz="1600" dirty="0">
                <a:effectLst/>
                <a:latin typeface="Calibri" panose="020F0502020204030204" pitchFamily="34" charset="0"/>
                <a:ea typeface="Times New Roman" panose="02020603050405020304" pitchFamily="18" charset="0"/>
                <a:cs typeface="Times New Roman" panose="02020603050405020304" pitchFamily="18" charset="0"/>
              </a:rPr>
              <a:t> is a pack of Python modules built for data science applications (which includes machine learning). Here, we’ll be using three particular modules: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sz="1600" b="1" dirty="0" err="1">
                <a:effectLst/>
                <a:latin typeface="Calibri" panose="020F0502020204030204" pitchFamily="34" charset="0"/>
                <a:ea typeface="Times New Roman" panose="02020603050405020304" pitchFamily="18" charset="0"/>
                <a:cs typeface="Times New Roman" panose="02020603050405020304" pitchFamily="18" charset="0"/>
              </a:rPr>
              <a:t>load</a:t>
            </a:r>
            <a:r>
              <a:rPr lang="en-US" sz="1600" dirty="0" err="1">
                <a:effectLst/>
                <a:latin typeface="Calibri" panose="020F0502020204030204" pitchFamily="34" charset="0"/>
                <a:ea typeface="Times New Roman" panose="02020603050405020304" pitchFamily="18" charset="0"/>
                <a:cs typeface="Times New Roman" panose="02020603050405020304" pitchFamily="18" charset="0"/>
              </a:rPr>
              <a:t>_</a:t>
            </a:r>
            <a:r>
              <a:rPr lang="en-US" sz="1600" b="1" dirty="0" err="1">
                <a:effectLst/>
                <a:latin typeface="Calibri" panose="020F0502020204030204" pitchFamily="34" charset="0"/>
                <a:ea typeface="Times New Roman" panose="02020603050405020304" pitchFamily="18" charset="0"/>
                <a:cs typeface="Times New Roman" panose="02020603050405020304" pitchFamily="18" charset="0"/>
              </a:rPr>
              <a:t>iris</a:t>
            </a:r>
            <a:r>
              <a:rPr lang="en-US" sz="1600" dirty="0">
                <a:effectLst/>
                <a:latin typeface="Calibri" panose="020F0502020204030204" pitchFamily="34" charset="0"/>
                <a:ea typeface="Times New Roman" panose="02020603050405020304" pitchFamily="18" charset="0"/>
                <a:cs typeface="Times New Roman" panose="02020603050405020304" pitchFamily="18" charset="0"/>
              </a:rPr>
              <a:t>: The classic dataset for the iris classification problem. (NumPy array)</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sz="1600" b="1" dirty="0" err="1">
                <a:effectLst/>
                <a:latin typeface="Calibri" panose="020F0502020204030204" pitchFamily="34" charset="0"/>
                <a:ea typeface="Times New Roman" panose="02020603050405020304" pitchFamily="18" charset="0"/>
                <a:cs typeface="Times New Roman" panose="02020603050405020304" pitchFamily="18" charset="0"/>
              </a:rPr>
              <a:t>train</a:t>
            </a:r>
            <a:r>
              <a:rPr lang="en-US" sz="1600" dirty="0" err="1">
                <a:effectLst/>
                <a:latin typeface="Calibri" panose="020F0502020204030204" pitchFamily="34" charset="0"/>
                <a:ea typeface="Times New Roman" panose="02020603050405020304" pitchFamily="18" charset="0"/>
                <a:cs typeface="Times New Roman" panose="02020603050405020304" pitchFamily="18" charset="0"/>
              </a:rPr>
              <a:t>_</a:t>
            </a:r>
            <a:r>
              <a:rPr lang="en-US" sz="1600" b="1" dirty="0" err="1">
                <a:effectLst/>
                <a:latin typeface="Calibri" panose="020F0502020204030204" pitchFamily="34" charset="0"/>
                <a:ea typeface="Times New Roman" panose="02020603050405020304" pitchFamily="18" charset="0"/>
                <a:cs typeface="Times New Roman" panose="02020603050405020304" pitchFamily="18" charset="0"/>
              </a:rPr>
              <a:t>test</a:t>
            </a:r>
            <a:r>
              <a:rPr lang="en-US" sz="1600" dirty="0" err="1">
                <a:effectLst/>
                <a:latin typeface="Calibri" panose="020F0502020204030204" pitchFamily="34" charset="0"/>
                <a:ea typeface="Times New Roman" panose="02020603050405020304" pitchFamily="18" charset="0"/>
                <a:cs typeface="Times New Roman" panose="02020603050405020304" pitchFamily="18" charset="0"/>
              </a:rPr>
              <a:t>_</a:t>
            </a:r>
            <a:r>
              <a:rPr lang="en-US" sz="1600" b="1" dirty="0" err="1">
                <a:effectLst/>
                <a:latin typeface="Calibri" panose="020F0502020204030204" pitchFamily="34" charset="0"/>
                <a:ea typeface="Times New Roman" panose="02020603050405020304" pitchFamily="18" charset="0"/>
                <a:cs typeface="Times New Roman" panose="02020603050405020304" pitchFamily="18" charset="0"/>
              </a:rPr>
              <a:t>split</a:t>
            </a:r>
            <a:r>
              <a:rPr lang="en-US" sz="1600" dirty="0">
                <a:effectLst/>
                <a:latin typeface="Calibri" panose="020F0502020204030204" pitchFamily="34" charset="0"/>
                <a:ea typeface="Times New Roman" panose="02020603050405020304" pitchFamily="18" charset="0"/>
                <a:cs typeface="Times New Roman" panose="02020603050405020304" pitchFamily="18" charset="0"/>
              </a:rPr>
              <a:t>: method for splitting our dataset.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sz="1600" b="1" dirty="0" err="1">
                <a:effectLst/>
                <a:latin typeface="Calibri" panose="020F0502020204030204" pitchFamily="34" charset="0"/>
                <a:ea typeface="Times New Roman" panose="02020603050405020304" pitchFamily="18" charset="0"/>
                <a:cs typeface="Times New Roman" panose="02020603050405020304" pitchFamily="18" charset="0"/>
              </a:rPr>
              <a:t>KNeighborsClassifier</a:t>
            </a:r>
            <a:r>
              <a:rPr lang="en-US" sz="1600" dirty="0">
                <a:effectLst/>
                <a:latin typeface="Calibri" panose="020F0502020204030204" pitchFamily="34" charset="0"/>
                <a:ea typeface="Times New Roman" panose="02020603050405020304" pitchFamily="18" charset="0"/>
                <a:cs typeface="Times New Roman" panose="02020603050405020304" pitchFamily="18" charset="0"/>
              </a:rPr>
              <a:t>: method for classifying using the K-Nearest Neighbor approach.</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Wingdings" panose="05000000000000000000" pitchFamily="2" charset="2"/>
              <a:buChar char=""/>
            </a:pPr>
            <a:r>
              <a:rPr lang="en-US" sz="1600" b="1" dirty="0">
                <a:effectLst/>
                <a:latin typeface="Calibri" panose="020F0502020204030204" pitchFamily="34" charset="0"/>
                <a:ea typeface="Times New Roman" panose="02020603050405020304" pitchFamily="18" charset="0"/>
                <a:cs typeface="Times New Roman" panose="02020603050405020304" pitchFamily="18" charset="0"/>
              </a:rPr>
              <a:t>NumPy</a:t>
            </a:r>
            <a:r>
              <a:rPr lang="en-US" sz="1600" dirty="0">
                <a:effectLst/>
                <a:latin typeface="Calibri" panose="020F0502020204030204" pitchFamily="34" charset="0"/>
                <a:ea typeface="Times New Roman" panose="02020603050405020304" pitchFamily="18" charset="0"/>
                <a:cs typeface="Times New Roman" panose="02020603050405020304" pitchFamily="18" charset="0"/>
              </a:rPr>
              <a:t> is a Python library that makes it easier to work with N-dimensional arrays and has a large collection of mathematical functions at its disposal. It’s’ base data type is the “</a:t>
            </a:r>
            <a:r>
              <a:rPr lang="en-US" sz="1600" dirty="0" err="1">
                <a:effectLst/>
                <a:latin typeface="Calibri" panose="020F0502020204030204" pitchFamily="34" charset="0"/>
                <a:ea typeface="Times New Roman" panose="02020603050405020304" pitchFamily="18" charset="0"/>
                <a:cs typeface="Times New Roman" panose="02020603050405020304" pitchFamily="18" charset="0"/>
              </a:rPr>
              <a:t>numpy.ndarray</a:t>
            </a:r>
            <a:r>
              <a:rPr lang="en-US" sz="1600" dirty="0">
                <a:effectLst/>
                <a:latin typeface="Calibri" panose="020F0502020204030204" pitchFamily="34" charset="0"/>
                <a:ea typeface="Times New Roman" panose="02020603050405020304" pitchFamily="18" charset="0"/>
                <a:cs typeface="Times New Roman" panose="02020603050405020304" pitchFamily="18" charset="0"/>
              </a:rPr>
              <a:t>”.</a:t>
            </a:r>
          </a:p>
          <a:p>
            <a:pPr marL="342900" marR="0" lvl="0" indent="-342900" algn="l" defTabSz="457200" rtl="0" eaLnBrk="1" fontAlgn="auto" latinLnBrk="0" hangingPunct="1">
              <a:lnSpc>
                <a:spcPct val="115000"/>
              </a:lnSpc>
              <a:spcBef>
                <a:spcPts val="0"/>
              </a:spcBef>
              <a:spcAft>
                <a:spcPts val="0"/>
              </a:spcAft>
              <a:buClrTx/>
              <a:buSzTx/>
              <a:buFont typeface="Wingdings" panose="05000000000000000000" pitchFamily="2" charset="2"/>
              <a:buChar char=""/>
              <a:tabLst/>
              <a:defRPr/>
            </a:pPr>
            <a:r>
              <a:rPr kumimoji="0" lang="en-IN" sz="1600" b="1"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pandas</a:t>
            </a:r>
            <a:r>
              <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 </a:t>
            </a:r>
            <a:r>
              <a:rPr kumimoji="0" lang="en-IN" sz="1600" b="1" i="0" u="none" strike="noStrike" kern="1200" cap="none" spc="0" normalizeH="0" baseline="0" noProof="0" dirty="0" err="1">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Pandas</a:t>
            </a:r>
            <a:r>
              <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 is a high-level data manipulation tool developed by Wes McKinney. It is built on the </a:t>
            </a:r>
            <a:r>
              <a:rPr kumimoji="0" lang="en-IN" sz="1600" b="0" i="0" u="none" strike="noStrike" kern="1200" cap="none" spc="0" normalizeH="0" baseline="0" noProof="0" dirty="0" err="1">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Numpy</a:t>
            </a:r>
            <a:r>
              <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 package and its key data structure is called the </a:t>
            </a:r>
            <a:r>
              <a:rPr kumimoji="0" lang="en-IN" sz="1600" b="0" i="0" u="none" strike="noStrike" kern="1200" cap="none" spc="0" normalizeH="0" baseline="0" noProof="0" dirty="0" err="1">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DataFrame</a:t>
            </a:r>
            <a:r>
              <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 </a:t>
            </a:r>
            <a:r>
              <a:rPr kumimoji="0" lang="en-IN" sz="1600" b="0" i="0" u="none" strike="noStrike" kern="1200" cap="none" spc="0" normalizeH="0" baseline="0" noProof="0" dirty="0" err="1">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DataFrames</a:t>
            </a:r>
            <a:r>
              <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 allow you to store and manipulate tabular data in rows of observations and columns of variables.</a:t>
            </a:r>
            <a:endParaRPr kumimoji="0" lang="en-IN" sz="12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l" defTabSz="457200" rtl="0" eaLnBrk="1" fontAlgn="auto" latinLnBrk="0" hangingPunct="1">
              <a:lnSpc>
                <a:spcPct val="115000"/>
              </a:lnSpc>
              <a:spcBef>
                <a:spcPts val="0"/>
              </a:spcBef>
              <a:spcAft>
                <a:spcPts val="0"/>
              </a:spcAft>
              <a:buClrTx/>
              <a:buSzTx/>
              <a:buFont typeface="Wingdings" panose="05000000000000000000" pitchFamily="2" charset="2"/>
              <a:buChar char=""/>
              <a:tabLst/>
              <a:defRPr/>
            </a:pPr>
            <a:r>
              <a:rPr kumimoji="0" lang="en-IN" sz="1600" b="1"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matplotlib </a:t>
            </a:r>
            <a:r>
              <a:rPr kumimoji="0" lang="en-IN" sz="1600" b="0" i="0" u="none" strike="noStrike" kern="1200" cap="none" spc="0" normalizeH="0" baseline="0" noProof="0" dirty="0" err="1">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Matplotlib</a:t>
            </a:r>
            <a:r>
              <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 is a plotting library for the Python programming language and its numerical mathematics extension NumPy. </a:t>
            </a:r>
          </a:p>
          <a:p>
            <a:pPr marL="342900" marR="0" lvl="0" indent="-342900" algn="l" defTabSz="457200" rtl="0" eaLnBrk="1" fontAlgn="auto" latinLnBrk="0" hangingPunct="1">
              <a:lnSpc>
                <a:spcPct val="115000"/>
              </a:lnSpc>
              <a:spcBef>
                <a:spcPts val="0"/>
              </a:spcBef>
              <a:spcAft>
                <a:spcPts val="0"/>
              </a:spcAft>
              <a:buClrTx/>
              <a:buSzTx/>
              <a:buFont typeface="Wingdings" panose="05000000000000000000" pitchFamily="2" charset="2"/>
              <a:buChar char=""/>
              <a:tabLst/>
              <a:defRPr/>
            </a:pPr>
            <a:r>
              <a:rPr kumimoji="0" lang="en-IN" sz="1600" b="1" i="0" u="none" strike="noStrike" kern="1200" cap="none" spc="0" normalizeH="0" baseline="0" noProof="0" dirty="0" err="1">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DecisionTreeClassifier</a:t>
            </a:r>
            <a:r>
              <a:rPr kumimoji="0" lang="en-IN" sz="1050" b="1" i="0" u="none" strike="noStrike" kern="1200" cap="none" spc="0" normalizeH="0" baseline="0" noProof="0" dirty="0">
                <a:ln>
                  <a:noFill/>
                </a:ln>
                <a:solidFill>
                  <a:srgbClr val="5F6368"/>
                </a:solidFill>
                <a:effectLst/>
                <a:uLnTx/>
                <a:uFillTx/>
                <a:latin typeface="Arial" panose="020B0604020202020204" pitchFamily="34" charset="0"/>
                <a:ea typeface="Times New Roman" panose="02020603050405020304" pitchFamily="18" charset="0"/>
                <a:cs typeface="Times New Roman" panose="02020603050405020304" pitchFamily="18" charset="0"/>
              </a:rPr>
              <a:t> </a:t>
            </a:r>
            <a:r>
              <a:rPr kumimoji="0" lang="en-US" sz="16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Decision Trees (DTs) are a non-parametric supervised learning method used for classification and regression.</a:t>
            </a:r>
          </a:p>
          <a:p>
            <a:pPr marL="342900" marR="0" lvl="0" indent="-342900" algn="l" defTabSz="457200" rtl="0" eaLnBrk="1" fontAlgn="auto" latinLnBrk="0" hangingPunct="1">
              <a:lnSpc>
                <a:spcPct val="115000"/>
              </a:lnSpc>
              <a:spcBef>
                <a:spcPts val="0"/>
              </a:spcBef>
              <a:spcAft>
                <a:spcPts val="1000"/>
              </a:spcAft>
              <a:buClrTx/>
              <a:buSzTx/>
              <a:buFont typeface="Wingdings" panose="05000000000000000000" pitchFamily="2" charset="2"/>
              <a:buChar char=""/>
              <a:tabLst/>
              <a:defRPr/>
            </a:pPr>
            <a:r>
              <a:rPr kumimoji="0" lang="en-IN" sz="1600" b="1" i="0" u="none" strike="noStrike" kern="1200" cap="none" spc="0" normalizeH="0" baseline="0" noProof="0" dirty="0" err="1">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RandomForestClassifier</a:t>
            </a:r>
            <a:r>
              <a:rPr kumimoji="0" lang="en-IN" sz="1600" b="1"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 </a:t>
            </a:r>
            <a:r>
              <a:rPr kumimoji="0" lang="en-IN" sz="16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rPr>
              <a:t>has multiple decision trees as base learning models.</a:t>
            </a:r>
            <a:endParaRPr kumimoji="0" lang="en-IN" sz="1600" b="0" i="0" u="none" strike="noStrike" kern="1200" cap="none" spc="0" normalizeH="0" baseline="0" noProof="0" dirty="0">
              <a:ln>
                <a:noFill/>
              </a:ln>
              <a:solidFill>
                <a:prstClr val="black"/>
              </a:solidFill>
              <a:effectLst/>
              <a:uLnTx/>
              <a:uFillTx/>
              <a:latin typeface="Century Gothic" panose="020B0502020202020204"/>
              <a:ea typeface="+mn-ea"/>
              <a:cs typeface="+mn-cs"/>
            </a:endParaRPr>
          </a:p>
          <a:p>
            <a:pPr marL="342900" lvl="0" indent="-342900">
              <a:lnSpc>
                <a:spcPct val="115000"/>
              </a:lnSpc>
              <a:buFont typeface="Wingdings" panose="05000000000000000000" pitchFamily="2" charset="2"/>
              <a:buChar char=""/>
            </a:pP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13443201"/>
      </p:ext>
    </p:extLst>
  </p:cSld>
  <p:clrMapOvr>
    <a:masterClrMapping/>
  </p:clrMapOvr>
  <mc:AlternateContent xmlns:mc="http://schemas.openxmlformats.org/markup-compatibility/2006" xmlns:p14="http://schemas.microsoft.com/office/powerpoint/2010/main">
    <mc:Choice Requires="p14">
      <p:transition spd="slow" p14:dur="2000" advTm="436"/>
    </mc:Choice>
    <mc:Fallback xmlns="">
      <p:transition spd="slow" advTm="436"/>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7980" t="26453" r="17500" b="9786"/>
          <a:stretch/>
        </p:blipFill>
        <p:spPr>
          <a:xfrm>
            <a:off x="546848" y="878542"/>
            <a:ext cx="7853777" cy="4365811"/>
          </a:xfrm>
          <a:prstGeom prst="rect">
            <a:avLst/>
          </a:prstGeom>
        </p:spPr>
      </p:pic>
      <p:pic>
        <p:nvPicPr>
          <p:cNvPr id="4" name="Picture 3"/>
          <p:cNvPicPr>
            <a:picLocks noChangeAspect="1"/>
          </p:cNvPicPr>
          <p:nvPr/>
        </p:nvPicPr>
        <p:blipFill rotWithShape="1">
          <a:blip r:embed="rId3"/>
          <a:srcRect l="16678" t="60671" r="17660" b="19645"/>
          <a:stretch/>
        </p:blipFill>
        <p:spPr>
          <a:xfrm>
            <a:off x="546848" y="5244353"/>
            <a:ext cx="7844118" cy="1322701"/>
          </a:xfrm>
          <a:prstGeom prst="rect">
            <a:avLst/>
          </a:prstGeom>
        </p:spPr>
      </p:pic>
      <p:sp>
        <p:nvSpPr>
          <p:cNvPr id="5" name="Rectangle 4"/>
          <p:cNvSpPr/>
          <p:nvPr/>
        </p:nvSpPr>
        <p:spPr>
          <a:xfrm>
            <a:off x="1001089" y="384593"/>
            <a:ext cx="2677400" cy="369332"/>
          </a:xfrm>
          <a:prstGeom prst="rect">
            <a:avLst/>
          </a:prstGeom>
        </p:spPr>
        <p:txBody>
          <a:bodyPr wrap="square">
            <a:spAutoFit/>
          </a:bodyPr>
          <a:lstStyle/>
          <a:p>
            <a:pPr lvl="0" defTabSz="914400" eaLnBrk="0" fontAlgn="base" hangingPunct="0">
              <a:spcBef>
                <a:spcPct val="0"/>
              </a:spcBef>
              <a:spcAft>
                <a:spcPct val="0"/>
              </a:spcAft>
            </a:pPr>
            <a:r>
              <a:rPr lang="en-US" altLang="en-US" b="1" dirty="0">
                <a:latin typeface="Times New Roman" panose="02020603050405020304" pitchFamily="18" charset="0"/>
                <a:ea typeface="Times New Roman" panose="02020603050405020304" pitchFamily="18" charset="0"/>
                <a:cs typeface="Times New Roman" panose="02020603050405020304" pitchFamily="18" charset="0"/>
              </a:rPr>
              <a:t>RESULT  ANALYSIS    1</a:t>
            </a:r>
            <a:endParaRPr lang="en-US" altLang="en-US" sz="800" dirty="0"/>
          </a:p>
        </p:txBody>
      </p:sp>
    </p:spTree>
    <p:extLst>
      <p:ext uri="{BB962C8B-B14F-4D97-AF65-F5344CB8AC3E}">
        <p14:creationId xmlns:p14="http://schemas.microsoft.com/office/powerpoint/2010/main" val="3337104609"/>
      </p:ext>
    </p:extLst>
  </p:cSld>
  <p:clrMapOvr>
    <a:masterClrMapping/>
  </p:clrMapOvr>
  <mc:AlternateContent xmlns:mc="http://schemas.openxmlformats.org/markup-compatibility/2006" xmlns:p14="http://schemas.microsoft.com/office/powerpoint/2010/main">
    <mc:Choice Requires="p14">
      <p:transition spd="slow" p14:dur="2000" advTm="418"/>
    </mc:Choice>
    <mc:Fallback xmlns="">
      <p:transition spd="slow" advTm="418"/>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pattFill prst="pct10">
          <a:fgClr>
            <a:schemeClr val="accent1"/>
          </a:fgClr>
          <a:bgClr>
            <a:schemeClr val="bg1"/>
          </a:bgClr>
        </a:pattFill>
        <a:effectLst/>
      </p:bgPr>
    </p:bg>
    <p:spTree>
      <p:nvGrpSpPr>
        <p:cNvPr id="1" name=""/>
        <p:cNvGrpSpPr/>
        <p:nvPr/>
      </p:nvGrpSpPr>
      <p:grpSpPr>
        <a:xfrm>
          <a:off x="0" y="0"/>
          <a:ext cx="0" cy="0"/>
          <a:chOff x="0" y="0"/>
          <a:chExt cx="0" cy="0"/>
        </a:xfrm>
      </p:grpSpPr>
      <p:sp>
        <p:nvSpPr>
          <p:cNvPr id="2" name="Rectangle 1"/>
          <p:cNvSpPr/>
          <p:nvPr/>
        </p:nvSpPr>
        <p:spPr>
          <a:xfrm>
            <a:off x="633535" y="384592"/>
            <a:ext cx="2677400" cy="369332"/>
          </a:xfrm>
          <a:prstGeom prst="rect">
            <a:avLst/>
          </a:prstGeom>
        </p:spPr>
        <p:txBody>
          <a:bodyPr wrap="none">
            <a:spAutoFit/>
          </a:bodyPr>
          <a:lstStyle/>
          <a:p>
            <a:pPr lvl="0" defTabSz="914400" eaLnBrk="0" fontAlgn="base" hangingPunct="0">
              <a:spcBef>
                <a:spcPct val="0"/>
              </a:spcBef>
              <a:spcAft>
                <a:spcPct val="0"/>
              </a:spcAft>
            </a:pPr>
            <a:r>
              <a:rPr lang="en-US" altLang="en-US" b="1" dirty="0">
                <a:latin typeface="Times New Roman" panose="02020603050405020304" pitchFamily="18" charset="0"/>
                <a:ea typeface="Times New Roman" panose="02020603050405020304" pitchFamily="18" charset="0"/>
                <a:cs typeface="Times New Roman" panose="02020603050405020304" pitchFamily="18" charset="0"/>
              </a:rPr>
              <a:t>RESULT  ANALYSIS    2</a:t>
            </a:r>
            <a:endParaRPr lang="en-US" altLang="en-US" sz="800" dirty="0"/>
          </a:p>
        </p:txBody>
      </p:sp>
      <p:pic>
        <p:nvPicPr>
          <p:cNvPr id="4" name="Picture 3"/>
          <p:cNvPicPr>
            <a:picLocks noChangeAspect="1"/>
          </p:cNvPicPr>
          <p:nvPr/>
        </p:nvPicPr>
        <p:blipFill rotWithShape="1">
          <a:blip r:embed="rId2"/>
          <a:srcRect l="20223" t="22710" r="21706" b="5301"/>
          <a:stretch/>
        </p:blipFill>
        <p:spPr>
          <a:xfrm>
            <a:off x="564774" y="753924"/>
            <a:ext cx="8498543" cy="5926066"/>
          </a:xfrm>
          <a:prstGeom prst="rect">
            <a:avLst/>
          </a:prstGeom>
        </p:spPr>
      </p:pic>
    </p:spTree>
    <p:extLst>
      <p:ext uri="{BB962C8B-B14F-4D97-AF65-F5344CB8AC3E}">
        <p14:creationId xmlns:p14="http://schemas.microsoft.com/office/powerpoint/2010/main" val="1406492212"/>
      </p:ext>
    </p:extLst>
  </p:cSld>
  <p:clrMapOvr>
    <a:masterClrMapping/>
  </p:clrMapOvr>
  <mc:AlternateContent xmlns:mc="http://schemas.openxmlformats.org/markup-compatibility/2006" xmlns:p14="http://schemas.microsoft.com/office/powerpoint/2010/main">
    <mc:Choice Requires="p14">
      <p:transition spd="slow" p14:dur="2000" advTm="397"/>
    </mc:Choice>
    <mc:Fallback xmlns="">
      <p:transition spd="slow" advTm="397"/>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Rectangle 1"/>
          <p:cNvSpPr/>
          <p:nvPr/>
        </p:nvSpPr>
        <p:spPr>
          <a:xfrm>
            <a:off x="552853" y="420452"/>
            <a:ext cx="2677400" cy="369332"/>
          </a:xfrm>
          <a:prstGeom prst="rect">
            <a:avLst/>
          </a:prstGeom>
        </p:spPr>
        <p:txBody>
          <a:bodyPr wrap="none">
            <a:spAutoFit/>
          </a:bodyPr>
          <a:lstStyle/>
          <a:p>
            <a:pPr lvl="0" defTabSz="914400" eaLnBrk="0" fontAlgn="base" hangingPunct="0">
              <a:spcBef>
                <a:spcPct val="0"/>
              </a:spcBef>
              <a:spcAft>
                <a:spcPct val="0"/>
              </a:spcAft>
            </a:pPr>
            <a:r>
              <a:rPr lang="en-US" altLang="en-US" b="1" dirty="0">
                <a:latin typeface="Times New Roman" panose="02020603050405020304" pitchFamily="18" charset="0"/>
                <a:ea typeface="Times New Roman" panose="02020603050405020304" pitchFamily="18" charset="0"/>
                <a:cs typeface="Times New Roman" panose="02020603050405020304" pitchFamily="18" charset="0"/>
              </a:rPr>
              <a:t>RESULT  ANALYSIS    3</a:t>
            </a:r>
            <a:endParaRPr lang="en-US" altLang="en-US" sz="800" dirty="0"/>
          </a:p>
        </p:txBody>
      </p:sp>
      <p:pic>
        <p:nvPicPr>
          <p:cNvPr id="4" name="Picture 3"/>
          <p:cNvPicPr>
            <a:picLocks noChangeAspect="1"/>
          </p:cNvPicPr>
          <p:nvPr/>
        </p:nvPicPr>
        <p:blipFill rotWithShape="1">
          <a:blip r:embed="rId2"/>
          <a:srcRect l="21701" t="29562" r="20958" b="14614"/>
          <a:stretch/>
        </p:blipFill>
        <p:spPr>
          <a:xfrm>
            <a:off x="552852" y="1030941"/>
            <a:ext cx="9397971" cy="5146508"/>
          </a:xfrm>
          <a:prstGeom prst="rect">
            <a:avLst/>
          </a:prstGeom>
        </p:spPr>
      </p:pic>
    </p:spTree>
    <p:extLst>
      <p:ext uri="{BB962C8B-B14F-4D97-AF65-F5344CB8AC3E}">
        <p14:creationId xmlns:p14="http://schemas.microsoft.com/office/powerpoint/2010/main" val="654764039"/>
      </p:ext>
    </p:extLst>
  </p:cSld>
  <p:clrMapOvr>
    <a:masterClrMapping/>
  </p:clrMapOvr>
  <mc:AlternateContent xmlns:mc="http://schemas.openxmlformats.org/markup-compatibility/2006" xmlns:p14="http://schemas.microsoft.com/office/powerpoint/2010/main">
    <mc:Choice Requires="p14">
      <p:transition spd="slow" p14:dur="2000" advTm="384"/>
    </mc:Choice>
    <mc:Fallback xmlns="">
      <p:transition spd="slow" advTm="384"/>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5054" t="26214" r="13844" b="15639"/>
          <a:stretch/>
        </p:blipFill>
        <p:spPr>
          <a:xfrm>
            <a:off x="322730" y="1676401"/>
            <a:ext cx="10203786" cy="4706470"/>
          </a:xfrm>
          <a:prstGeom prst="rect">
            <a:avLst/>
          </a:prstGeom>
        </p:spPr>
      </p:pic>
      <p:sp>
        <p:nvSpPr>
          <p:cNvPr id="5" name="Rectangle 4"/>
          <p:cNvSpPr/>
          <p:nvPr/>
        </p:nvSpPr>
        <p:spPr>
          <a:xfrm>
            <a:off x="1019018" y="1110734"/>
            <a:ext cx="2677400" cy="369332"/>
          </a:xfrm>
          <a:prstGeom prst="rect">
            <a:avLst/>
          </a:prstGeom>
        </p:spPr>
        <p:txBody>
          <a:bodyPr wrap="none">
            <a:spAutoFit/>
          </a:bodyPr>
          <a:lstStyle/>
          <a:p>
            <a:r>
              <a:rPr lang="en-US" altLang="en-US" b="1" dirty="0">
                <a:latin typeface="Times New Roman" panose="02020603050405020304" pitchFamily="18" charset="0"/>
                <a:ea typeface="Times New Roman" panose="02020603050405020304" pitchFamily="18" charset="0"/>
                <a:cs typeface="Times New Roman" panose="02020603050405020304" pitchFamily="18" charset="0"/>
              </a:rPr>
              <a:t>RESULT  ANALYSIS    </a:t>
            </a:r>
            <a:r>
              <a:rPr lang="en-US" altLang="en-US" b="1" dirty="0" smtClean="0">
                <a:latin typeface="Times New Roman" panose="02020603050405020304" pitchFamily="18" charset="0"/>
                <a:ea typeface="Times New Roman" panose="02020603050405020304" pitchFamily="18" charset="0"/>
                <a:cs typeface="Times New Roman" panose="02020603050405020304" pitchFamily="18" charset="0"/>
              </a:rPr>
              <a:t>4</a:t>
            </a:r>
            <a:endParaRPr lang="en-US" dirty="0"/>
          </a:p>
        </p:txBody>
      </p:sp>
    </p:spTree>
    <p:extLst>
      <p:ext uri="{BB962C8B-B14F-4D97-AF65-F5344CB8AC3E}">
        <p14:creationId xmlns:p14="http://schemas.microsoft.com/office/powerpoint/2010/main" val="36735195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16470" t="38038" r="27647" b="7409"/>
          <a:stretch/>
        </p:blipFill>
        <p:spPr>
          <a:xfrm>
            <a:off x="0" y="1246094"/>
            <a:ext cx="10219764" cy="5611906"/>
          </a:xfrm>
          <a:prstGeom prst="rect">
            <a:avLst/>
          </a:prstGeom>
        </p:spPr>
      </p:pic>
    </p:spTree>
    <p:extLst>
      <p:ext uri="{BB962C8B-B14F-4D97-AF65-F5344CB8AC3E}">
        <p14:creationId xmlns:p14="http://schemas.microsoft.com/office/powerpoint/2010/main" val="178920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D60EA-B4C5-47B5-8BEA-EBDA27EB6589}"/>
              </a:ext>
            </a:extLst>
          </p:cNvPr>
          <p:cNvSpPr>
            <a:spLocks noGrp="1"/>
          </p:cNvSpPr>
          <p:nvPr>
            <p:ph type="title"/>
          </p:nvPr>
        </p:nvSpPr>
        <p:spPr/>
        <p:txBody>
          <a:bodyPr/>
          <a:lstStyle/>
          <a:p>
            <a:pPr algn="ctr"/>
            <a:r>
              <a:rPr lang="en-IN" dirty="0"/>
              <a:t>Machine Learning and its Types</a:t>
            </a:r>
          </a:p>
        </p:txBody>
      </p:sp>
      <p:sp>
        <p:nvSpPr>
          <p:cNvPr id="3" name="Content Placeholder 2">
            <a:extLst>
              <a:ext uri="{FF2B5EF4-FFF2-40B4-BE49-F238E27FC236}">
                <a16:creationId xmlns:a16="http://schemas.microsoft.com/office/drawing/2014/main" id="{0A131959-58CA-4BE2-9695-CF8EAE440245}"/>
              </a:ext>
            </a:extLst>
          </p:cNvPr>
          <p:cNvSpPr>
            <a:spLocks noGrp="1"/>
          </p:cNvSpPr>
          <p:nvPr>
            <p:ph sz="half" idx="1"/>
          </p:nvPr>
        </p:nvSpPr>
        <p:spPr/>
        <p:txBody>
          <a:bodyPr>
            <a:normAutofit fontScale="85000" lnSpcReduction="10000"/>
          </a:bodyPr>
          <a:lstStyle/>
          <a:p>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Machine learning</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is an application of artificial intelligence (AI) that provides systems the ability to automatically learn and improve from experience without being explicitly programmed.</a:t>
            </a:r>
          </a:p>
          <a:p>
            <a:pPr marL="0" indent="0">
              <a:buNone/>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l"/>
            <a:r>
              <a:rPr lang="en-US" b="0" i="0" dirty="0">
                <a:solidFill>
                  <a:srgbClr val="1A1818"/>
                </a:solidFill>
                <a:effectLst/>
                <a:latin typeface="Avenir LT Pro"/>
              </a:rPr>
              <a:t>The process of learning begins with observations or data, such as examples, direct experience, or instruction, in order to look for patterns in data and make better decisions in the future based on the examples that we provide. </a:t>
            </a:r>
            <a:r>
              <a:rPr lang="en-US" b="1" i="0" dirty="0">
                <a:solidFill>
                  <a:srgbClr val="1A1818"/>
                </a:solidFill>
                <a:effectLst/>
                <a:latin typeface="Avenir LT Pro"/>
              </a:rPr>
              <a:t>The primary aim is to allow the computers learn automatically</a:t>
            </a:r>
            <a:r>
              <a:rPr lang="en-US" b="0" i="0" dirty="0">
                <a:solidFill>
                  <a:srgbClr val="1A1818"/>
                </a:solidFill>
                <a:effectLst/>
                <a:latin typeface="Avenir LT Pro"/>
              </a:rPr>
              <a:t> without human intervention or assistance and adjust actions accordingly.</a:t>
            </a:r>
            <a:r>
              <a:rPr lang="en-US" dirty="0"/>
              <a:t/>
            </a:r>
            <a:br>
              <a:rPr lang="en-US" dirty="0"/>
            </a:br>
            <a:endParaRPr lang="en-IN" dirty="0"/>
          </a:p>
        </p:txBody>
      </p:sp>
      <p:sp>
        <p:nvSpPr>
          <p:cNvPr id="4" name="Content Placeholder 3">
            <a:extLst>
              <a:ext uri="{FF2B5EF4-FFF2-40B4-BE49-F238E27FC236}">
                <a16:creationId xmlns:a16="http://schemas.microsoft.com/office/drawing/2014/main" id="{0089FAB0-7ADB-40E3-87E9-D6295BF33BA1}"/>
              </a:ext>
            </a:extLst>
          </p:cNvPr>
          <p:cNvSpPr>
            <a:spLocks noGrp="1"/>
          </p:cNvSpPr>
          <p:nvPr>
            <p:ph sz="half" idx="2"/>
          </p:nvPr>
        </p:nvSpPr>
        <p:spPr/>
        <p:txBody>
          <a:bodyPr>
            <a:normAutofit fontScale="85000" lnSpcReduction="10000"/>
          </a:bodyPr>
          <a:lstStyle/>
          <a:p>
            <a:endParaRPr lang="en-IN"/>
          </a:p>
        </p:txBody>
      </p:sp>
      <p:pic>
        <p:nvPicPr>
          <p:cNvPr id="3084" name="Picture 12" descr="Machine Learning Tutorial - All the Essential Concepts in Single Tutorial -  DataFlair">
            <a:extLst>
              <a:ext uri="{FF2B5EF4-FFF2-40B4-BE49-F238E27FC236}">
                <a16:creationId xmlns:a16="http://schemas.microsoft.com/office/drawing/2014/main" id="{6B748DFB-CBF4-4E82-9A03-6D9B0DA7C4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8712" y="2603499"/>
            <a:ext cx="4825159" cy="3416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9821271"/>
      </p:ext>
    </p:extLst>
  </p:cSld>
  <p:clrMapOvr>
    <a:masterClrMapping/>
  </p:clrMapOvr>
  <mc:AlternateContent xmlns:mc="http://schemas.openxmlformats.org/markup-compatibility/2006" xmlns:p14="http://schemas.microsoft.com/office/powerpoint/2010/main">
    <mc:Choice Requires="p14">
      <p:transition spd="slow" p14:dur="2000" advTm="361"/>
    </mc:Choice>
    <mc:Fallback xmlns="">
      <p:transition spd="slow" advTm="361"/>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776969" y="492169"/>
            <a:ext cx="2677400" cy="369332"/>
          </a:xfrm>
          <a:prstGeom prst="rect">
            <a:avLst/>
          </a:prstGeom>
        </p:spPr>
        <p:txBody>
          <a:bodyPr wrap="none">
            <a:spAutoFit/>
          </a:bodyPr>
          <a:lstStyle/>
          <a:p>
            <a:r>
              <a:rPr lang="en-US" altLang="en-US" b="1" dirty="0">
                <a:latin typeface="Times New Roman" panose="02020603050405020304" pitchFamily="18" charset="0"/>
                <a:ea typeface="Times New Roman" panose="02020603050405020304" pitchFamily="18" charset="0"/>
                <a:cs typeface="Times New Roman" panose="02020603050405020304" pitchFamily="18" charset="0"/>
              </a:rPr>
              <a:t>RESULT  ANALYSIS    </a:t>
            </a:r>
            <a:r>
              <a:rPr lang="en-US" altLang="en-US" b="1" dirty="0" smtClean="0">
                <a:latin typeface="Times New Roman" panose="02020603050405020304" pitchFamily="18" charset="0"/>
                <a:ea typeface="Times New Roman" panose="02020603050405020304" pitchFamily="18" charset="0"/>
                <a:cs typeface="Times New Roman" panose="02020603050405020304" pitchFamily="18" charset="0"/>
              </a:rPr>
              <a:t>5</a:t>
            </a:r>
            <a:endParaRPr lang="en-US" dirty="0"/>
          </a:p>
        </p:txBody>
      </p:sp>
      <p:pic>
        <p:nvPicPr>
          <p:cNvPr id="12" name="Picture 11"/>
          <p:cNvPicPr>
            <a:picLocks noChangeAspect="1"/>
          </p:cNvPicPr>
          <p:nvPr/>
        </p:nvPicPr>
        <p:blipFill rotWithShape="1">
          <a:blip r:embed="rId2"/>
          <a:srcRect l="15147" t="25621" r="19215" b="5599"/>
          <a:stretch/>
        </p:blipFill>
        <p:spPr>
          <a:xfrm>
            <a:off x="107576" y="861501"/>
            <a:ext cx="9628094" cy="5675109"/>
          </a:xfrm>
          <a:prstGeom prst="rect">
            <a:avLst/>
          </a:prstGeom>
        </p:spPr>
      </p:pic>
    </p:spTree>
    <p:extLst>
      <p:ext uri="{BB962C8B-B14F-4D97-AF65-F5344CB8AC3E}">
        <p14:creationId xmlns:p14="http://schemas.microsoft.com/office/powerpoint/2010/main" val="18104132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8006" y="483204"/>
            <a:ext cx="2677400" cy="369332"/>
          </a:xfrm>
          <a:prstGeom prst="rect">
            <a:avLst/>
          </a:prstGeom>
        </p:spPr>
        <p:txBody>
          <a:bodyPr wrap="none">
            <a:spAutoFit/>
          </a:bodyPr>
          <a:lstStyle/>
          <a:p>
            <a:r>
              <a:rPr lang="en-US" altLang="en-US" b="1" dirty="0">
                <a:latin typeface="Times New Roman" panose="02020603050405020304" pitchFamily="18" charset="0"/>
                <a:ea typeface="Times New Roman" panose="02020603050405020304" pitchFamily="18" charset="0"/>
                <a:cs typeface="Times New Roman" panose="02020603050405020304" pitchFamily="18" charset="0"/>
              </a:rPr>
              <a:t>RESULT  ANALYSIS    </a:t>
            </a:r>
            <a:r>
              <a:rPr lang="en-US" altLang="en-US" b="1" dirty="0" smtClean="0">
                <a:latin typeface="Times New Roman" panose="02020603050405020304" pitchFamily="18" charset="0"/>
                <a:ea typeface="Times New Roman" panose="02020603050405020304" pitchFamily="18" charset="0"/>
                <a:cs typeface="Times New Roman" panose="02020603050405020304" pitchFamily="18" charset="0"/>
              </a:rPr>
              <a:t>6</a:t>
            </a:r>
            <a:endParaRPr lang="en-US" dirty="0"/>
          </a:p>
        </p:txBody>
      </p:sp>
      <p:pic>
        <p:nvPicPr>
          <p:cNvPr id="3" name="Picture 2"/>
          <p:cNvPicPr>
            <a:picLocks noChangeAspect="1"/>
          </p:cNvPicPr>
          <p:nvPr/>
        </p:nvPicPr>
        <p:blipFill rotWithShape="1">
          <a:blip r:embed="rId2"/>
          <a:srcRect l="14020" t="26319" r="31854" b="7900"/>
          <a:stretch/>
        </p:blipFill>
        <p:spPr>
          <a:xfrm>
            <a:off x="89648" y="815220"/>
            <a:ext cx="8839200" cy="6042780"/>
          </a:xfrm>
          <a:prstGeom prst="rect">
            <a:avLst/>
          </a:prstGeom>
        </p:spPr>
      </p:pic>
    </p:spTree>
    <p:extLst>
      <p:ext uri="{BB962C8B-B14F-4D97-AF65-F5344CB8AC3E}">
        <p14:creationId xmlns:p14="http://schemas.microsoft.com/office/powerpoint/2010/main" val="35723399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48688" y="823864"/>
            <a:ext cx="2677400" cy="369332"/>
          </a:xfrm>
          <a:prstGeom prst="rect">
            <a:avLst/>
          </a:prstGeom>
        </p:spPr>
        <p:txBody>
          <a:bodyPr wrap="none">
            <a:spAutoFit/>
          </a:bodyPr>
          <a:lstStyle/>
          <a:p>
            <a:r>
              <a:rPr lang="en-US" altLang="en-US" b="1" dirty="0">
                <a:latin typeface="Times New Roman" panose="02020603050405020304" pitchFamily="18" charset="0"/>
                <a:ea typeface="Times New Roman" panose="02020603050405020304" pitchFamily="18" charset="0"/>
                <a:cs typeface="Times New Roman" panose="02020603050405020304" pitchFamily="18" charset="0"/>
              </a:rPr>
              <a:t>RESULT  ANALYSIS    </a:t>
            </a:r>
            <a:r>
              <a:rPr lang="en-US" altLang="en-US" b="1" dirty="0" smtClean="0">
                <a:latin typeface="Times New Roman" panose="02020603050405020304" pitchFamily="18" charset="0"/>
                <a:ea typeface="Times New Roman" panose="02020603050405020304" pitchFamily="18" charset="0"/>
                <a:cs typeface="Times New Roman" panose="02020603050405020304" pitchFamily="18" charset="0"/>
              </a:rPr>
              <a:t>7</a:t>
            </a:r>
            <a:endParaRPr lang="en-US" dirty="0"/>
          </a:p>
        </p:txBody>
      </p:sp>
      <p:pic>
        <p:nvPicPr>
          <p:cNvPr id="3" name="Picture 2"/>
          <p:cNvPicPr>
            <a:picLocks noChangeAspect="1"/>
          </p:cNvPicPr>
          <p:nvPr/>
        </p:nvPicPr>
        <p:blipFill rotWithShape="1">
          <a:blip r:embed="rId2"/>
          <a:srcRect l="17549" t="25834" r="18166" b="6249"/>
          <a:stretch/>
        </p:blipFill>
        <p:spPr>
          <a:xfrm>
            <a:off x="248053" y="1193195"/>
            <a:ext cx="9155923" cy="5441339"/>
          </a:xfrm>
          <a:prstGeom prst="rect">
            <a:avLst/>
          </a:prstGeom>
        </p:spPr>
      </p:pic>
    </p:spTree>
    <p:extLst>
      <p:ext uri="{BB962C8B-B14F-4D97-AF65-F5344CB8AC3E}">
        <p14:creationId xmlns:p14="http://schemas.microsoft.com/office/powerpoint/2010/main" val="20536802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COMPARATIVE ANALYSIS OF DIFFERENT CLASSIFIERS USED </a:t>
            </a:r>
            <a:endParaRPr lang="en-US" dirty="0"/>
          </a:p>
        </p:txBody>
      </p:sp>
      <p:sp>
        <p:nvSpPr>
          <p:cNvPr id="3" name="Text Placeholder 2"/>
          <p:cNvSpPr>
            <a:spLocks noGrp="1"/>
          </p:cNvSpPr>
          <p:nvPr>
            <p:ph type="body" sz="half" idx="2"/>
          </p:nvPr>
        </p:nvSpPr>
        <p:spPr/>
        <p:txBody>
          <a:bodyPr/>
          <a:lstStyle/>
          <a:p>
            <a:r>
              <a:rPr lang="en-US" sz="2000" b="1" dirty="0"/>
              <a:t>Which is the best Model ?</a:t>
            </a:r>
          </a:p>
          <a:p>
            <a:endParaRPr lang="en-US" dirty="0"/>
          </a:p>
        </p:txBody>
      </p:sp>
      <p:sp>
        <p:nvSpPr>
          <p:cNvPr id="4" name="Text Placeholder 3"/>
          <p:cNvSpPr>
            <a:spLocks noGrp="1"/>
          </p:cNvSpPr>
          <p:nvPr>
            <p:ph type="body" sz="half" idx="13"/>
          </p:nvPr>
        </p:nvSpPr>
        <p:spPr>
          <a:xfrm>
            <a:off x="1945945" y="3678766"/>
            <a:ext cx="7731219" cy="687046"/>
          </a:xfrm>
        </p:spPr>
        <p:txBody>
          <a:bodyPr>
            <a:normAutofit/>
          </a:bodyPr>
          <a:lstStyle/>
          <a:p>
            <a:r>
              <a:rPr lang="en-US" sz="1800" dirty="0" smtClean="0">
                <a:solidFill>
                  <a:schemeClr val="bg1"/>
                </a:solidFill>
              </a:rPr>
              <a:t>TO ANALYSE WHICH CLASSIFIER WORKS THE BEST FOR THIS MODEL</a:t>
            </a:r>
            <a:endParaRPr lang="en-US" sz="1800" dirty="0">
              <a:solidFill>
                <a:schemeClr val="bg1"/>
              </a:solidFill>
            </a:endParaRPr>
          </a:p>
        </p:txBody>
      </p:sp>
    </p:spTree>
    <p:extLst>
      <p:ext uri="{BB962C8B-B14F-4D97-AF65-F5344CB8AC3E}">
        <p14:creationId xmlns:p14="http://schemas.microsoft.com/office/powerpoint/2010/main" val="19490384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2093" t="51461" r="48480" b="22938"/>
          <a:stretch/>
        </p:blipFill>
        <p:spPr>
          <a:xfrm>
            <a:off x="770964" y="1658472"/>
            <a:ext cx="9507657" cy="4652682"/>
          </a:xfrm>
          <a:prstGeom prst="rect">
            <a:avLst/>
          </a:prstGeom>
        </p:spPr>
      </p:pic>
      <p:sp>
        <p:nvSpPr>
          <p:cNvPr id="3" name="Rectangle 2"/>
          <p:cNvSpPr/>
          <p:nvPr/>
        </p:nvSpPr>
        <p:spPr>
          <a:xfrm>
            <a:off x="977153" y="515035"/>
            <a:ext cx="6096000" cy="646331"/>
          </a:xfrm>
          <a:prstGeom prst="rect">
            <a:avLst/>
          </a:prstGeom>
        </p:spPr>
        <p:txBody>
          <a:bodyPr>
            <a:spAutoFit/>
          </a:bodyPr>
          <a:lstStyle/>
          <a:p>
            <a:r>
              <a:rPr lang="en-US" dirty="0">
                <a:latin typeface="Inter"/>
              </a:rPr>
              <a:t>As we see best Model is given by </a:t>
            </a:r>
            <a:r>
              <a:rPr lang="en-US" dirty="0" smtClean="0">
                <a:latin typeface="Inter"/>
              </a:rPr>
              <a:t>KNN CLASSIFIER(98.33% </a:t>
            </a:r>
            <a:r>
              <a:rPr lang="en-US" dirty="0">
                <a:latin typeface="Inter"/>
              </a:rPr>
              <a:t>Accuracy).</a:t>
            </a:r>
            <a:endParaRPr lang="en-US" dirty="0"/>
          </a:p>
        </p:txBody>
      </p:sp>
    </p:spTree>
    <p:extLst>
      <p:ext uri="{BB962C8B-B14F-4D97-AF65-F5344CB8AC3E}">
        <p14:creationId xmlns:p14="http://schemas.microsoft.com/office/powerpoint/2010/main" val="21177504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21523" t="23491" r="18247" b="17627"/>
          <a:stretch/>
        </p:blipFill>
        <p:spPr>
          <a:xfrm>
            <a:off x="869576" y="1550895"/>
            <a:ext cx="8624047" cy="4742329"/>
          </a:xfrm>
          <a:prstGeom prst="rect">
            <a:avLst/>
          </a:prstGeom>
        </p:spPr>
      </p:pic>
      <p:sp>
        <p:nvSpPr>
          <p:cNvPr id="3" name="Rectangle 2"/>
          <p:cNvSpPr/>
          <p:nvPr/>
        </p:nvSpPr>
        <p:spPr>
          <a:xfrm>
            <a:off x="869576" y="432155"/>
            <a:ext cx="8220635" cy="1169551"/>
          </a:xfrm>
          <a:prstGeom prst="rect">
            <a:avLst/>
          </a:prstGeom>
        </p:spPr>
        <p:txBody>
          <a:bodyPr wrap="square">
            <a:spAutoFit/>
          </a:bodyPr>
          <a:lstStyle/>
          <a:p>
            <a:r>
              <a:rPr lang="en-US" sz="1400" dirty="0"/>
              <a:t>This was expected as we saw in the </a:t>
            </a:r>
            <a:r>
              <a:rPr lang="en-US" sz="1400" dirty="0" err="1"/>
              <a:t>heatmap</a:t>
            </a:r>
            <a:r>
              <a:rPr lang="en-US" sz="1400" dirty="0"/>
              <a:t> above that the correlation between the Sepal Width and Length was very low whereas the correlation between Petal Width and Length was very high. Thus we have just implemented some of the common Machine Learning. Since the dataset is small with very few features</a:t>
            </a:r>
            <a:r>
              <a:rPr lang="en-US" sz="1400" dirty="0" smtClean="0"/>
              <a:t>. </a:t>
            </a:r>
          </a:p>
          <a:p>
            <a:r>
              <a:rPr lang="en-US" sz="1400" dirty="0" smtClean="0"/>
              <a:t>Thus the KNN algorithm works the best for this model.</a:t>
            </a:r>
            <a:endParaRPr lang="en-US" sz="1400" dirty="0"/>
          </a:p>
        </p:txBody>
      </p:sp>
    </p:spTree>
    <p:extLst>
      <p:ext uri="{BB962C8B-B14F-4D97-AF65-F5344CB8AC3E}">
        <p14:creationId xmlns:p14="http://schemas.microsoft.com/office/powerpoint/2010/main" val="20578528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9F71C-EA83-4951-B14A-FEC2D1F510B5}"/>
              </a:ext>
            </a:extLst>
          </p:cNvPr>
          <p:cNvSpPr>
            <a:spLocks noGrp="1"/>
          </p:cNvSpPr>
          <p:nvPr>
            <p:ph type="title"/>
          </p:nvPr>
        </p:nvSpPr>
        <p:spPr>
          <a:xfrm>
            <a:off x="1154954" y="1447060"/>
            <a:ext cx="8761413" cy="233572"/>
          </a:xfrm>
        </p:spPr>
        <p:txBody>
          <a:bodyPr/>
          <a:lstStyle/>
          <a:p>
            <a:pPr algn="ctr">
              <a:lnSpc>
                <a:spcPct val="115000"/>
              </a:lnSpc>
              <a:spcAft>
                <a:spcPts val="1000"/>
              </a:spcAft>
            </a:pPr>
            <a:r>
              <a:rPr lang="en-US" sz="3600" b="1" u="sng" dirty="0">
                <a:effectLst/>
                <a:latin typeface="Times New Roman" panose="02020603050405020304" pitchFamily="18" charset="0"/>
                <a:ea typeface="Times New Roman" panose="02020603050405020304" pitchFamily="18" charset="0"/>
                <a:cs typeface="Times New Roman" panose="02020603050405020304" pitchFamily="18" charset="0"/>
              </a:rPr>
              <a:t>CONCLUSION &amp; FUTURE SCOPE</a:t>
            </a:r>
            <a:r>
              <a:rPr lang="en-IN" sz="1600" dirty="0">
                <a:effectLst/>
                <a:latin typeface="Calibri" panose="020F0502020204030204" pitchFamily="34" charset="0"/>
                <a:ea typeface="Times New Roman" panose="02020603050405020304" pitchFamily="18" charset="0"/>
                <a:cs typeface="Times New Roman" panose="02020603050405020304" pitchFamily="18" charset="0"/>
              </a:rPr>
              <a:t/>
            </a:r>
            <a:br>
              <a:rPr lang="en-IN" sz="16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6" name="TextBox 5">
            <a:extLst>
              <a:ext uri="{FF2B5EF4-FFF2-40B4-BE49-F238E27FC236}">
                <a16:creationId xmlns:a16="http://schemas.microsoft.com/office/drawing/2014/main" id="{60552D4A-13A9-429E-A48B-D96B2CE4F8E7}"/>
              </a:ext>
            </a:extLst>
          </p:cNvPr>
          <p:cNvSpPr txBox="1"/>
          <p:nvPr/>
        </p:nvSpPr>
        <p:spPr>
          <a:xfrm>
            <a:off x="1471162" y="3084926"/>
            <a:ext cx="9249675" cy="2862322"/>
          </a:xfrm>
          <a:prstGeom prst="rect">
            <a:avLst/>
          </a:prstGeom>
          <a:noFill/>
        </p:spPr>
        <p:txBody>
          <a:bodyPr wrap="square">
            <a:spAutoFit/>
          </a:bodyPr>
          <a:lstStyle/>
          <a:p>
            <a:r>
              <a:rPr lang="en-US" sz="1800" dirty="0" smtClean="0">
                <a:effectLst/>
                <a:latin typeface="Times New Roman" panose="02020603050405020304" pitchFamily="18" charset="0"/>
                <a:ea typeface="Times New Roman" panose="02020603050405020304" pitchFamily="18" charset="0"/>
              </a:rPr>
              <a:t>In this way w can do comparative analysis of different classifiers on others datasets also.</a:t>
            </a:r>
          </a:p>
          <a:p>
            <a:r>
              <a:rPr lang="en-US" sz="1800" dirty="0" smtClean="0">
                <a:effectLst/>
                <a:latin typeface="Times New Roman" panose="02020603050405020304" pitchFamily="18" charset="0"/>
                <a:ea typeface="Times New Roman" panose="02020603050405020304" pitchFamily="18" charset="0"/>
              </a:rPr>
              <a:t>As </a:t>
            </a:r>
            <a:r>
              <a:rPr lang="en-US" sz="1800" dirty="0">
                <a:effectLst/>
                <a:latin typeface="Times New Roman" panose="02020603050405020304" pitchFamily="18" charset="0"/>
                <a:ea typeface="Times New Roman" panose="02020603050405020304" pitchFamily="18" charset="0"/>
              </a:rPr>
              <a:t>we know now </a:t>
            </a:r>
            <a:r>
              <a:rPr lang="en-US" sz="1800" b="1" dirty="0">
                <a:effectLst/>
                <a:latin typeface="Times New Roman" panose="02020603050405020304" pitchFamily="18" charset="0"/>
                <a:ea typeface="Times New Roman" panose="02020603050405020304" pitchFamily="18" charset="0"/>
              </a:rPr>
              <a:t>Machine Learning</a:t>
            </a:r>
            <a:r>
              <a:rPr lang="en-US" sz="1800" dirty="0">
                <a:effectLst/>
                <a:latin typeface="Times New Roman" panose="02020603050405020304" pitchFamily="18" charset="0"/>
                <a:ea typeface="Times New Roman" panose="02020603050405020304" pitchFamily="18" charset="0"/>
              </a:rPr>
              <a:t> is a hot topic nowadays  and   has a  lot of scope in near future , doing this project as a beginner made me learn many tools of ml and classification. I came to know a lot about supervised learning and its applications.</a:t>
            </a:r>
            <a:endParaRPr lang="en-IN" dirty="0"/>
          </a:p>
          <a:p>
            <a:r>
              <a:rPr lang="en-US" sz="1800" dirty="0">
                <a:effectLst/>
                <a:latin typeface="Times New Roman" panose="02020603050405020304" pitchFamily="18" charset="0"/>
                <a:ea typeface="Times New Roman" panose="02020603050405020304" pitchFamily="18" charset="0"/>
              </a:rPr>
              <a:t>It is observed that among the </a:t>
            </a:r>
            <a:r>
              <a:rPr lang="en-US" sz="1800" dirty="0" smtClean="0">
                <a:effectLst/>
                <a:latin typeface="Times New Roman" panose="02020603050405020304" pitchFamily="18" charset="0"/>
                <a:ea typeface="Times New Roman" panose="02020603050405020304" pitchFamily="18" charset="0"/>
              </a:rPr>
              <a:t>seven </a:t>
            </a:r>
            <a:r>
              <a:rPr lang="en-US" sz="1800" dirty="0">
                <a:effectLst/>
                <a:latin typeface="Times New Roman" panose="02020603050405020304" pitchFamily="18" charset="0"/>
                <a:ea typeface="Times New Roman" panose="02020603050405020304" pitchFamily="18" charset="0"/>
              </a:rPr>
              <a:t>classifiers KNN has the highest accuracy score  although it varies among different data inputs given . This kind of classification is essential in many real life </a:t>
            </a:r>
            <a:r>
              <a:rPr lang="en-US" sz="1800" dirty="0" err="1">
                <a:effectLst/>
                <a:latin typeface="Times New Roman" panose="02020603050405020304" pitchFamily="18" charset="0"/>
                <a:ea typeface="Times New Roman" panose="02020603050405020304" pitchFamily="18" charset="0"/>
              </a:rPr>
              <a:t>monitering</a:t>
            </a:r>
            <a:r>
              <a:rPr lang="en-US" sz="1800" dirty="0">
                <a:effectLst/>
                <a:latin typeface="Times New Roman" panose="02020603050405020304" pitchFamily="18" charset="0"/>
                <a:ea typeface="Times New Roman" panose="02020603050405020304" pitchFamily="18" charset="0"/>
              </a:rPr>
              <a:t> systems like marking emails as spams or not and more . This classification works only when it is fed with some data and output as a training set(supervised learning). If </a:t>
            </a:r>
            <a:r>
              <a:rPr lang="en-US" sz="1800" dirty="0" err="1">
                <a:effectLst/>
                <a:latin typeface="Times New Roman" panose="02020603050405020304" pitchFamily="18" charset="0"/>
                <a:ea typeface="Times New Roman" panose="02020603050405020304" pitchFamily="18" charset="0"/>
              </a:rPr>
              <a:t>atleast</a:t>
            </a:r>
            <a:r>
              <a:rPr lang="en-US" sz="1800" dirty="0">
                <a:effectLst/>
                <a:latin typeface="Times New Roman" panose="02020603050405020304" pitchFamily="18" charset="0"/>
                <a:ea typeface="Times New Roman" panose="02020603050405020304" pitchFamily="18" charset="0"/>
              </a:rPr>
              <a:t> some labels are not given then its out of this scope and falls in unsupervised or reinforcement learning</a:t>
            </a:r>
          </a:p>
          <a:p>
            <a:pPr algn="ctr"/>
            <a:endParaRPr lang="en-IN" dirty="0"/>
          </a:p>
        </p:txBody>
      </p:sp>
    </p:spTree>
    <p:extLst>
      <p:ext uri="{BB962C8B-B14F-4D97-AF65-F5344CB8AC3E}">
        <p14:creationId xmlns:p14="http://schemas.microsoft.com/office/powerpoint/2010/main" val="2334937532"/>
      </p:ext>
    </p:extLst>
  </p:cSld>
  <p:clrMapOvr>
    <a:masterClrMapping/>
  </p:clrMapOvr>
  <mc:AlternateContent xmlns:mc="http://schemas.openxmlformats.org/markup-compatibility/2006" xmlns:p14="http://schemas.microsoft.com/office/powerpoint/2010/main">
    <mc:Choice Requires="p14">
      <p:transition spd="slow" p14:dur="2000" advTm="844"/>
    </mc:Choice>
    <mc:Fallback xmlns="">
      <p:transition spd="slow" advTm="844"/>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See the source image">
            <a:extLst>
              <a:ext uri="{FF2B5EF4-FFF2-40B4-BE49-F238E27FC236}">
                <a16:creationId xmlns:a16="http://schemas.microsoft.com/office/drawing/2014/main" id="{C16269FE-533E-46A1-A172-90DA8555DC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62435" y="3823894"/>
            <a:ext cx="5212286" cy="257188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97016368-F688-4BD1-98E4-2F1119CCE094}"/>
              </a:ext>
            </a:extLst>
          </p:cNvPr>
          <p:cNvSpPr>
            <a:spLocks noGrp="1"/>
          </p:cNvSpPr>
          <p:nvPr>
            <p:ph type="title"/>
          </p:nvPr>
        </p:nvSpPr>
        <p:spPr>
          <a:xfrm>
            <a:off x="797869" y="1689119"/>
            <a:ext cx="3764132" cy="3187084"/>
          </a:xfrm>
        </p:spPr>
        <p:txBody>
          <a:bodyPr/>
          <a:lstStyle/>
          <a:p>
            <a:r>
              <a:rPr lang="en-US" sz="1600" b="1" i="0" dirty="0">
                <a:solidFill>
                  <a:schemeClr val="bg1"/>
                </a:solidFill>
                <a:effectLst/>
                <a:latin typeface="Open Sans"/>
              </a:rPr>
              <a:t>Why is it Important? </a:t>
            </a:r>
            <a:r>
              <a:rPr lang="en-US" sz="1600" b="0" i="0" dirty="0">
                <a:solidFill>
                  <a:schemeClr val="bg1"/>
                </a:solidFill>
                <a:effectLst/>
                <a:latin typeface="Open Sans"/>
              </a:rPr>
              <a:t/>
            </a:r>
            <a:br>
              <a:rPr lang="en-US" sz="1600" b="0" i="0" dirty="0">
                <a:solidFill>
                  <a:schemeClr val="bg1"/>
                </a:solidFill>
                <a:effectLst/>
                <a:latin typeface="Open Sans"/>
              </a:rPr>
            </a:br>
            <a:r>
              <a:rPr lang="en-US" sz="1600" b="0" i="0" dirty="0">
                <a:solidFill>
                  <a:schemeClr val="bg1"/>
                </a:solidFill>
                <a:effectLst/>
                <a:latin typeface="Open Sans"/>
              </a:rPr>
              <a:t>Learning gives the algorithm experience which can be used to output the predictions for new unseen data</a:t>
            </a:r>
            <a:br>
              <a:rPr lang="en-US" sz="1600" b="0" i="0" dirty="0">
                <a:solidFill>
                  <a:schemeClr val="bg1"/>
                </a:solidFill>
                <a:effectLst/>
                <a:latin typeface="Open Sans"/>
              </a:rPr>
            </a:br>
            <a:r>
              <a:rPr lang="en-US" sz="1600" b="0" i="0" dirty="0">
                <a:solidFill>
                  <a:schemeClr val="bg1"/>
                </a:solidFill>
                <a:effectLst/>
                <a:latin typeface="Open Sans"/>
              </a:rPr>
              <a:t>Experience also helps in optimizing the performance of the algorithm</a:t>
            </a:r>
            <a:br>
              <a:rPr lang="en-US" sz="1600" b="0" i="0" dirty="0">
                <a:solidFill>
                  <a:schemeClr val="bg1"/>
                </a:solidFill>
                <a:effectLst/>
                <a:latin typeface="Open Sans"/>
              </a:rPr>
            </a:br>
            <a:r>
              <a:rPr lang="en-US" sz="1600" b="0" i="0" dirty="0">
                <a:solidFill>
                  <a:schemeClr val="bg1"/>
                </a:solidFill>
                <a:effectLst/>
                <a:latin typeface="Open Sans"/>
              </a:rPr>
              <a:t>Real-world computations can also be taken care of by the Supervised Learning algorithms</a:t>
            </a:r>
            <a:br>
              <a:rPr lang="en-US" sz="1600" b="0" i="0" dirty="0">
                <a:solidFill>
                  <a:schemeClr val="bg1"/>
                </a:solidFill>
                <a:effectLst/>
                <a:latin typeface="Open Sans"/>
              </a:rPr>
            </a:br>
            <a:endParaRPr lang="en-IN" sz="1600" dirty="0">
              <a:solidFill>
                <a:schemeClr val="bg1"/>
              </a:solidFill>
            </a:endParaRPr>
          </a:p>
        </p:txBody>
      </p:sp>
      <p:sp>
        <p:nvSpPr>
          <p:cNvPr id="6" name="Content Placeholder 5">
            <a:extLst>
              <a:ext uri="{FF2B5EF4-FFF2-40B4-BE49-F238E27FC236}">
                <a16:creationId xmlns:a16="http://schemas.microsoft.com/office/drawing/2014/main" id="{6F3E597C-E6C6-4CAE-BE45-D3C91801E6DE}"/>
              </a:ext>
            </a:extLst>
          </p:cNvPr>
          <p:cNvSpPr>
            <a:spLocks noGrp="1"/>
          </p:cNvSpPr>
          <p:nvPr>
            <p:ph idx="1"/>
          </p:nvPr>
        </p:nvSpPr>
        <p:spPr>
          <a:xfrm>
            <a:off x="5175890" y="753849"/>
            <a:ext cx="5190066" cy="2788341"/>
          </a:xfrm>
        </p:spPr>
        <p:txBody>
          <a:bodyPr>
            <a:normAutofit fontScale="47500" lnSpcReduction="20000"/>
          </a:bodyPr>
          <a:lstStyle/>
          <a:p>
            <a:pPr>
              <a:lnSpc>
                <a:spcPct val="115000"/>
              </a:lnSpc>
              <a:spcAft>
                <a:spcPts val="1000"/>
              </a:spcAft>
            </a:pP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15000"/>
              </a:lnSpc>
              <a:spcAft>
                <a:spcPts val="1000"/>
              </a:spcAft>
            </a:pPr>
            <a:r>
              <a:rPr lang="en-IN" sz="3300" dirty="0">
                <a:effectLst/>
                <a:latin typeface="Times New Roman" panose="02020603050405020304" pitchFamily="18" charset="0"/>
                <a:ea typeface="Times New Roman" panose="02020603050405020304" pitchFamily="18" charset="0"/>
                <a:cs typeface="Times New Roman" panose="02020603050405020304" pitchFamily="18" charset="0"/>
              </a:rPr>
              <a:t>Machine learning is changing the world by transforming all segments including healthcare services, education, transport, food, entertainment, and different assembly line and many more. It will impact lives in almost every aspect, including housing, cars, shopping, food ordering, etc. Technologies like Internet of Things (IoT) and cloud computing are all growing implementation of ML to enhance objects and gadgets into “smart” for themselves. </a:t>
            </a:r>
            <a:endParaRPr lang="en-IN" sz="33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
        <p:nvSpPr>
          <p:cNvPr id="7" name="Text Placeholder 6">
            <a:extLst>
              <a:ext uri="{FF2B5EF4-FFF2-40B4-BE49-F238E27FC236}">
                <a16:creationId xmlns:a16="http://schemas.microsoft.com/office/drawing/2014/main" id="{3AFDCF57-455F-4FA8-9B61-07F7DD82D7BC}"/>
              </a:ext>
            </a:extLst>
          </p:cNvPr>
          <p:cNvSpPr>
            <a:spLocks noGrp="1"/>
          </p:cNvSpPr>
          <p:nvPr>
            <p:ph type="body" sz="half" idx="2"/>
          </p:nvPr>
        </p:nvSpPr>
        <p:spPr>
          <a:xfrm>
            <a:off x="2393576" y="7091081"/>
            <a:ext cx="98613" cy="45719"/>
          </a:xfrm>
        </p:spPr>
        <p:txBody>
          <a:bodyPr>
            <a:normAutofit fontScale="25000" lnSpcReduction="20000"/>
          </a:bodyPr>
          <a:lstStyle/>
          <a:p>
            <a:endParaRPr lang="en-IN" dirty="0"/>
          </a:p>
        </p:txBody>
      </p:sp>
    </p:spTree>
    <p:extLst>
      <p:ext uri="{BB962C8B-B14F-4D97-AF65-F5344CB8AC3E}">
        <p14:creationId xmlns:p14="http://schemas.microsoft.com/office/powerpoint/2010/main" val="1725809390"/>
      </p:ext>
    </p:extLst>
  </p:cSld>
  <p:clrMapOvr>
    <a:masterClrMapping/>
  </p:clrMapOvr>
  <mc:AlternateContent xmlns:mc="http://schemas.openxmlformats.org/markup-compatibility/2006" xmlns:p14="http://schemas.microsoft.com/office/powerpoint/2010/main">
    <mc:Choice Requires="p14">
      <p:transition spd="slow" p14:dur="2000" advTm="1281"/>
    </mc:Choice>
    <mc:Fallback xmlns="">
      <p:transition spd="slow" advTm="1281"/>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FB6C480-8539-46B8-B0C3-75C04FF366CC}"/>
              </a:ext>
            </a:extLst>
          </p:cNvPr>
          <p:cNvSpPr>
            <a:spLocks noGrp="1"/>
          </p:cNvSpPr>
          <p:nvPr>
            <p:ph type="title" idx="4294967295"/>
          </p:nvPr>
        </p:nvSpPr>
        <p:spPr>
          <a:xfrm>
            <a:off x="1154097" y="2442454"/>
            <a:ext cx="8826500" cy="1822450"/>
          </a:xfrm>
        </p:spPr>
        <p:txBody>
          <a:bodyPr/>
          <a:lstStyle/>
          <a:p>
            <a:pPr algn="ctr"/>
            <a:r>
              <a:rPr lang="en-IN" sz="13800" b="1" i="1" dirty="0">
                <a:solidFill>
                  <a:schemeClr val="accent1"/>
                </a:solidFill>
              </a:rPr>
              <a:t>THANK YOU</a:t>
            </a:r>
          </a:p>
        </p:txBody>
      </p:sp>
    </p:spTree>
    <p:extLst>
      <p:ext uri="{BB962C8B-B14F-4D97-AF65-F5344CB8AC3E}">
        <p14:creationId xmlns:p14="http://schemas.microsoft.com/office/powerpoint/2010/main" val="10215655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advTm="263">
        <p15:prstTrans prst="origami"/>
      </p:transition>
    </mc:Choice>
    <mc:Fallback xmlns="">
      <p:transition spd="slow" advTm="263">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756CC-E6FB-49DA-BB0A-0E1605BED789}"/>
              </a:ext>
            </a:extLst>
          </p:cNvPr>
          <p:cNvSpPr>
            <a:spLocks noGrp="1"/>
          </p:cNvSpPr>
          <p:nvPr>
            <p:ph type="title"/>
          </p:nvPr>
        </p:nvSpPr>
        <p:spPr/>
        <p:txBody>
          <a:bodyPr/>
          <a:lstStyle/>
          <a:p>
            <a:pPr algn="ctr"/>
            <a:r>
              <a:rPr lang="en-IN" b="1" dirty="0"/>
              <a:t>Supervised Learning</a:t>
            </a:r>
          </a:p>
        </p:txBody>
      </p:sp>
      <p:pic>
        <p:nvPicPr>
          <p:cNvPr id="6" name="Picture 6" descr="What is Supervised Learning? | Concise Guide to Supervised Learning">
            <a:extLst>
              <a:ext uri="{FF2B5EF4-FFF2-40B4-BE49-F238E27FC236}">
                <a16:creationId xmlns:a16="http://schemas.microsoft.com/office/drawing/2014/main" id="{08C01626-2999-4D0D-B15E-08D5670EE7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5921" y="2547573"/>
            <a:ext cx="8761413" cy="3719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5955693"/>
      </p:ext>
    </p:extLst>
  </p:cSld>
  <p:clrMapOvr>
    <a:masterClrMapping/>
  </p:clrMapOvr>
  <mc:AlternateContent xmlns:mc="http://schemas.openxmlformats.org/markup-compatibility/2006" xmlns:p14="http://schemas.microsoft.com/office/powerpoint/2010/main">
    <mc:Choice Requires="p14">
      <p:transition spd="slow" p14:dur="2000" advTm="362"/>
    </mc:Choice>
    <mc:Fallback xmlns="">
      <p:transition spd="slow" advTm="36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27DF5-6564-4275-A50E-21F4EF31AEB8}"/>
              </a:ext>
            </a:extLst>
          </p:cNvPr>
          <p:cNvSpPr>
            <a:spLocks noGrp="1"/>
          </p:cNvSpPr>
          <p:nvPr>
            <p:ph type="title"/>
          </p:nvPr>
        </p:nvSpPr>
        <p:spPr/>
        <p:txBody>
          <a:bodyPr/>
          <a:lstStyle/>
          <a:p>
            <a:pPr algn="ctr"/>
            <a:r>
              <a:rPr lang="en-IN" b="1" dirty="0"/>
              <a:t>Unsupervised Learning</a:t>
            </a:r>
          </a:p>
        </p:txBody>
      </p:sp>
      <p:pic>
        <p:nvPicPr>
          <p:cNvPr id="5126" name="Picture 6" descr="Learn Types of Machine Learning Algorithms with Ultimate Use Cases -  DataFlair">
            <a:extLst>
              <a:ext uri="{FF2B5EF4-FFF2-40B4-BE49-F238E27FC236}">
                <a16:creationId xmlns:a16="http://schemas.microsoft.com/office/drawing/2014/main" id="{F7C5D4B0-A286-4905-82A0-B0C1CC8E863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91273" y="2576867"/>
            <a:ext cx="8009453" cy="3416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767339"/>
      </p:ext>
    </p:extLst>
  </p:cSld>
  <p:clrMapOvr>
    <a:masterClrMapping/>
  </p:clrMapOvr>
  <mc:AlternateContent xmlns:mc="http://schemas.openxmlformats.org/markup-compatibility/2006" xmlns:p14="http://schemas.microsoft.com/office/powerpoint/2010/main">
    <mc:Choice Requires="p14">
      <p:transition spd="slow" p14:dur="2000" advTm="316"/>
    </mc:Choice>
    <mc:Fallback xmlns="">
      <p:transition spd="slow" advTm="31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DC63B-9EB1-4B22-B829-23247D9CD50F}"/>
              </a:ext>
            </a:extLst>
          </p:cNvPr>
          <p:cNvSpPr>
            <a:spLocks noGrp="1"/>
          </p:cNvSpPr>
          <p:nvPr>
            <p:ph type="title"/>
          </p:nvPr>
        </p:nvSpPr>
        <p:spPr/>
        <p:txBody>
          <a:bodyPr/>
          <a:lstStyle/>
          <a:p>
            <a:pPr algn="ctr"/>
            <a:r>
              <a:rPr lang="en-IN" b="1" dirty="0"/>
              <a:t>Reinforcement Learning</a:t>
            </a:r>
          </a:p>
        </p:txBody>
      </p:sp>
      <p:pic>
        <p:nvPicPr>
          <p:cNvPr id="6146" name="Picture 2" descr="How businesses can leverage reinforcement learning?">
            <a:extLst>
              <a:ext uri="{FF2B5EF4-FFF2-40B4-BE49-F238E27FC236}">
                <a16:creationId xmlns:a16="http://schemas.microsoft.com/office/drawing/2014/main" id="{213C5AA2-190A-43E6-8B8C-FE5499F4FCA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05848" y="2361462"/>
            <a:ext cx="7244179" cy="37730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7573260"/>
      </p:ext>
    </p:extLst>
  </p:cSld>
  <p:clrMapOvr>
    <a:masterClrMapping/>
  </p:clrMapOvr>
  <mc:AlternateContent xmlns:mc="http://schemas.openxmlformats.org/markup-compatibility/2006" xmlns:p14="http://schemas.microsoft.com/office/powerpoint/2010/main">
    <mc:Choice Requires="p14">
      <p:transition spd="slow" p14:dur="2000" advTm="317"/>
    </mc:Choice>
    <mc:Fallback xmlns="">
      <p:transition spd="slow" advTm="31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8DBA9622-C67A-4383-9640-DD2BBDA97866}"/>
              </a:ext>
            </a:extLst>
          </p:cNvPr>
          <p:cNvSpPr>
            <a:spLocks noGrp="1"/>
          </p:cNvSpPr>
          <p:nvPr>
            <p:ph type="title"/>
          </p:nvPr>
        </p:nvSpPr>
        <p:spPr>
          <a:xfrm>
            <a:off x="1154955" y="1295400"/>
            <a:ext cx="2793158" cy="932895"/>
          </a:xfrm>
        </p:spPr>
        <p:txBody>
          <a:bodyPr/>
          <a:lstStyle/>
          <a:p>
            <a:r>
              <a:rPr lang="en-IN" dirty="0"/>
              <a:t>About  Iris Flower</a:t>
            </a:r>
          </a:p>
        </p:txBody>
      </p:sp>
      <p:sp>
        <p:nvSpPr>
          <p:cNvPr id="13" name="Content Placeholder 12">
            <a:extLst>
              <a:ext uri="{FF2B5EF4-FFF2-40B4-BE49-F238E27FC236}">
                <a16:creationId xmlns:a16="http://schemas.microsoft.com/office/drawing/2014/main" id="{0C165E64-88CA-4278-BE1E-579E76D689BD}"/>
              </a:ext>
            </a:extLst>
          </p:cNvPr>
          <p:cNvSpPr>
            <a:spLocks noGrp="1"/>
          </p:cNvSpPr>
          <p:nvPr>
            <p:ph idx="1"/>
          </p:nvPr>
        </p:nvSpPr>
        <p:spPr/>
        <p:txBody>
          <a:bodyPr/>
          <a:lstStyle/>
          <a:p>
            <a:r>
              <a:rPr lang="en-US" b="0" i="0" dirty="0">
                <a:solidFill>
                  <a:srgbClr val="202122"/>
                </a:solidFill>
                <a:effectLst/>
                <a:latin typeface="Arial" panose="020B0604020202020204" pitchFamily="34" charset="0"/>
              </a:rPr>
              <a:t>The </a:t>
            </a:r>
            <a:r>
              <a:rPr lang="en-US" b="1" i="1" dirty="0">
                <a:solidFill>
                  <a:srgbClr val="202122"/>
                </a:solidFill>
                <a:effectLst/>
                <a:latin typeface="Arial" panose="020B0604020202020204" pitchFamily="34" charset="0"/>
              </a:rPr>
              <a:t>Iris</a:t>
            </a:r>
            <a:r>
              <a:rPr lang="en-US" b="1" i="0" dirty="0">
                <a:solidFill>
                  <a:srgbClr val="202122"/>
                </a:solidFill>
                <a:effectLst/>
                <a:latin typeface="Arial" panose="020B0604020202020204" pitchFamily="34" charset="0"/>
              </a:rPr>
              <a:t> flower data set</a:t>
            </a:r>
            <a:r>
              <a:rPr lang="en-US" b="0" i="0" dirty="0">
                <a:solidFill>
                  <a:srgbClr val="202122"/>
                </a:solidFill>
                <a:effectLst/>
                <a:latin typeface="Arial" panose="020B0604020202020204" pitchFamily="34" charset="0"/>
              </a:rPr>
              <a:t> or </a:t>
            </a:r>
            <a:r>
              <a:rPr lang="en-US" b="1" i="0" dirty="0">
                <a:solidFill>
                  <a:srgbClr val="202122"/>
                </a:solidFill>
                <a:effectLst/>
                <a:latin typeface="Arial" panose="020B0604020202020204" pitchFamily="34" charset="0"/>
              </a:rPr>
              <a:t>Fisher's </a:t>
            </a:r>
            <a:r>
              <a:rPr lang="en-US" b="1" i="1" dirty="0">
                <a:solidFill>
                  <a:srgbClr val="202122"/>
                </a:solidFill>
                <a:effectLst/>
                <a:latin typeface="Arial" panose="020B0604020202020204" pitchFamily="34" charset="0"/>
              </a:rPr>
              <a:t>Iris</a:t>
            </a:r>
            <a:r>
              <a:rPr lang="en-US" b="1" i="0" dirty="0">
                <a:solidFill>
                  <a:srgbClr val="202122"/>
                </a:solidFill>
                <a:effectLst/>
                <a:latin typeface="Arial" panose="020B0604020202020204" pitchFamily="34" charset="0"/>
              </a:rPr>
              <a:t> data set</a:t>
            </a:r>
            <a:r>
              <a:rPr lang="en-US" b="0" i="0" dirty="0">
                <a:solidFill>
                  <a:srgbClr val="202122"/>
                </a:solidFill>
                <a:effectLst/>
                <a:latin typeface="Arial" panose="020B0604020202020204" pitchFamily="34" charset="0"/>
              </a:rPr>
              <a:t> is a </a:t>
            </a:r>
            <a:r>
              <a:rPr lang="en-US" b="0" i="0" u="none" strike="noStrike" dirty="0">
                <a:solidFill>
                  <a:srgbClr val="0B0080"/>
                </a:solidFill>
                <a:effectLst/>
                <a:latin typeface="Arial" panose="020B0604020202020204" pitchFamily="34" charset="0"/>
                <a:hlinkClick r:id="rId2" tooltip="Multivariate statistics"/>
              </a:rPr>
              <a:t>multivariate</a:t>
            </a:r>
            <a:r>
              <a:rPr lang="en-US" b="0" i="0" dirty="0">
                <a:solidFill>
                  <a:srgbClr val="202122"/>
                </a:solidFill>
                <a:effectLst/>
                <a:latin typeface="Arial" panose="020B0604020202020204" pitchFamily="34" charset="0"/>
              </a:rPr>
              <a:t> </a:t>
            </a:r>
            <a:r>
              <a:rPr lang="en-US" b="0" i="0" u="none" strike="noStrike" dirty="0">
                <a:solidFill>
                  <a:srgbClr val="0B0080"/>
                </a:solidFill>
                <a:effectLst/>
                <a:latin typeface="Arial" panose="020B0604020202020204" pitchFamily="34" charset="0"/>
                <a:hlinkClick r:id="rId3" tooltip="Data set"/>
              </a:rPr>
              <a:t>data set</a:t>
            </a:r>
            <a:r>
              <a:rPr lang="en-US" b="0" i="0" dirty="0">
                <a:solidFill>
                  <a:srgbClr val="202122"/>
                </a:solidFill>
                <a:effectLst/>
                <a:latin typeface="Arial" panose="020B0604020202020204" pitchFamily="34" charset="0"/>
              </a:rPr>
              <a:t> introduced by the British </a:t>
            </a:r>
            <a:r>
              <a:rPr lang="en-US" b="0" i="0" u="none" strike="noStrike" dirty="0">
                <a:solidFill>
                  <a:srgbClr val="0B0080"/>
                </a:solidFill>
                <a:effectLst/>
                <a:latin typeface="Arial" panose="020B0604020202020204" pitchFamily="34" charset="0"/>
                <a:hlinkClick r:id="rId4" tooltip="Statistician"/>
              </a:rPr>
              <a:t>statistician</a:t>
            </a:r>
            <a:r>
              <a:rPr lang="en-US" b="0" i="0" dirty="0">
                <a:solidFill>
                  <a:srgbClr val="202122"/>
                </a:solidFill>
                <a:effectLst/>
                <a:latin typeface="Arial" panose="020B0604020202020204" pitchFamily="34" charset="0"/>
              </a:rPr>
              <a:t>, </a:t>
            </a:r>
            <a:r>
              <a:rPr lang="en-US" b="0" i="0" u="none" strike="noStrike" dirty="0">
                <a:solidFill>
                  <a:srgbClr val="0B0080"/>
                </a:solidFill>
                <a:effectLst/>
                <a:latin typeface="Arial" panose="020B0604020202020204" pitchFamily="34" charset="0"/>
                <a:hlinkClick r:id="rId5" tooltip="Eugenicist"/>
              </a:rPr>
              <a:t>eugenicist</a:t>
            </a:r>
            <a:r>
              <a:rPr lang="en-US" b="0" i="0" dirty="0">
                <a:solidFill>
                  <a:srgbClr val="202122"/>
                </a:solidFill>
                <a:effectLst/>
                <a:latin typeface="Arial" panose="020B0604020202020204" pitchFamily="34" charset="0"/>
              </a:rPr>
              <a:t>, and </a:t>
            </a:r>
            <a:r>
              <a:rPr lang="en-US" b="0" i="0" u="none" strike="noStrike" dirty="0">
                <a:solidFill>
                  <a:srgbClr val="0B0080"/>
                </a:solidFill>
                <a:effectLst/>
                <a:latin typeface="Arial" panose="020B0604020202020204" pitchFamily="34" charset="0"/>
                <a:hlinkClick r:id="rId6" tooltip="Biologist"/>
              </a:rPr>
              <a:t>biologist</a:t>
            </a:r>
            <a:r>
              <a:rPr lang="en-US" b="0" i="0" dirty="0">
                <a:solidFill>
                  <a:srgbClr val="202122"/>
                </a:solidFill>
                <a:effectLst/>
                <a:latin typeface="Arial" panose="020B0604020202020204" pitchFamily="34" charset="0"/>
              </a:rPr>
              <a:t> </a:t>
            </a:r>
            <a:r>
              <a:rPr lang="en-US" b="0" i="0" u="none" strike="noStrike" dirty="0">
                <a:solidFill>
                  <a:srgbClr val="0B0080"/>
                </a:solidFill>
                <a:effectLst/>
                <a:latin typeface="Arial" panose="020B0604020202020204" pitchFamily="34" charset="0"/>
                <a:hlinkClick r:id="rId7" tooltip="Ronald Fisher"/>
              </a:rPr>
              <a:t>Ronald Fisher</a:t>
            </a:r>
            <a:r>
              <a:rPr lang="en-US" b="0" i="0" dirty="0">
                <a:solidFill>
                  <a:srgbClr val="202122"/>
                </a:solidFill>
                <a:effectLst/>
                <a:latin typeface="Arial" panose="020B0604020202020204" pitchFamily="34" charset="0"/>
              </a:rPr>
              <a:t> in his 1936 paper </a:t>
            </a:r>
            <a:endParaRPr lang="en-IN" dirty="0"/>
          </a:p>
        </p:txBody>
      </p:sp>
      <p:sp>
        <p:nvSpPr>
          <p:cNvPr id="15" name="Text Placeholder 14">
            <a:extLst>
              <a:ext uri="{FF2B5EF4-FFF2-40B4-BE49-F238E27FC236}">
                <a16:creationId xmlns:a16="http://schemas.microsoft.com/office/drawing/2014/main" id="{1C37DCC5-49D6-4EC3-9921-2A9001C0BE89}"/>
              </a:ext>
            </a:extLst>
          </p:cNvPr>
          <p:cNvSpPr>
            <a:spLocks noGrp="1"/>
          </p:cNvSpPr>
          <p:nvPr>
            <p:ph type="body" sz="half" idx="2"/>
          </p:nvPr>
        </p:nvSpPr>
        <p:spPr>
          <a:xfrm>
            <a:off x="1154954" y="2805344"/>
            <a:ext cx="2793158" cy="3219535"/>
          </a:xfrm>
        </p:spPr>
        <p:txBody>
          <a:bodyPr/>
          <a:lstStyle/>
          <a:p>
            <a:r>
              <a:rPr lang="en-US" dirty="0"/>
              <a:t>The Iris flower data set or Fisher's Iris data set is a multivariate data set introduced by the British statistician, eugenicist, and biologist Ronald Fisher in his 1936 paper</a:t>
            </a:r>
          </a:p>
          <a:p>
            <a:r>
              <a:rPr lang="en-US" dirty="0"/>
              <a:t>The dataset contains a set of 150 records under five attributes - sepal length, sepal width, petal length, petal width and species.</a:t>
            </a:r>
          </a:p>
          <a:p>
            <a:endParaRPr lang="en-US" dirty="0"/>
          </a:p>
          <a:p>
            <a:endParaRPr lang="en-IN" dirty="0"/>
          </a:p>
        </p:txBody>
      </p:sp>
      <p:pic>
        <p:nvPicPr>
          <p:cNvPr id="18436" name="Picture 4" descr="See the source image">
            <a:extLst>
              <a:ext uri="{FF2B5EF4-FFF2-40B4-BE49-F238E27FC236}">
                <a16:creationId xmlns:a16="http://schemas.microsoft.com/office/drawing/2014/main" id="{E2F8D93D-747A-4C84-B509-E75AF579DDF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979865" y="1285782"/>
            <a:ext cx="6528047" cy="4896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1949628"/>
      </p:ext>
    </p:extLst>
  </p:cSld>
  <p:clrMapOvr>
    <a:masterClrMapping/>
  </p:clrMapOvr>
  <mc:AlternateContent xmlns:mc="http://schemas.openxmlformats.org/markup-compatibility/2006" xmlns:p14="http://schemas.microsoft.com/office/powerpoint/2010/main">
    <mc:Choice Requires="p14">
      <p:transition spd="slow" p14:dur="2000" advTm="338"/>
    </mc:Choice>
    <mc:Fallback xmlns="">
      <p:transition spd="slow" advTm="33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269A2B2-B552-4C72-8384-D9B0AA29A3C8}"/>
              </a:ext>
            </a:extLst>
          </p:cNvPr>
          <p:cNvPicPr>
            <a:picLocks noChangeAspect="1"/>
          </p:cNvPicPr>
          <p:nvPr/>
        </p:nvPicPr>
        <p:blipFill rotWithShape="1">
          <a:blip r:embed="rId2"/>
          <a:srcRect l="9903" t="13592" r="11093" b="5630"/>
          <a:stretch/>
        </p:blipFill>
        <p:spPr>
          <a:xfrm>
            <a:off x="594804" y="790112"/>
            <a:ext cx="9632271" cy="5539666"/>
          </a:xfrm>
          <a:prstGeom prst="rect">
            <a:avLst/>
          </a:prstGeom>
        </p:spPr>
      </p:pic>
    </p:spTree>
    <p:extLst>
      <p:ext uri="{BB962C8B-B14F-4D97-AF65-F5344CB8AC3E}">
        <p14:creationId xmlns:p14="http://schemas.microsoft.com/office/powerpoint/2010/main" val="2229087679"/>
      </p:ext>
    </p:extLst>
  </p:cSld>
  <p:clrMapOvr>
    <a:masterClrMapping/>
  </p:clrMapOvr>
  <mc:AlternateContent xmlns:mc="http://schemas.openxmlformats.org/markup-compatibility/2006" xmlns:p14="http://schemas.microsoft.com/office/powerpoint/2010/main">
    <mc:Choice Requires="p14">
      <p:transition spd="slow" p14:dur="2000" advTm="355"/>
    </mc:Choice>
    <mc:Fallback xmlns="">
      <p:transition spd="slow" advTm="355"/>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83FBE7-2720-49D2-BFFF-73580FD9A50D}"/>
              </a:ext>
            </a:extLst>
          </p:cNvPr>
          <p:cNvPicPr>
            <a:picLocks noChangeAspect="1"/>
          </p:cNvPicPr>
          <p:nvPr/>
        </p:nvPicPr>
        <p:blipFill rotWithShape="1">
          <a:blip r:embed="rId2"/>
          <a:srcRect l="11942" t="42200" r="13059" b="12622"/>
          <a:stretch/>
        </p:blipFill>
        <p:spPr>
          <a:xfrm>
            <a:off x="861134" y="834501"/>
            <a:ext cx="9144000" cy="3098307"/>
          </a:xfrm>
          <a:prstGeom prst="rect">
            <a:avLst/>
          </a:prstGeom>
        </p:spPr>
      </p:pic>
      <p:sp>
        <p:nvSpPr>
          <p:cNvPr id="5" name="TextBox 4">
            <a:extLst>
              <a:ext uri="{FF2B5EF4-FFF2-40B4-BE49-F238E27FC236}">
                <a16:creationId xmlns:a16="http://schemas.microsoft.com/office/drawing/2014/main" id="{40C8017B-1DA9-4F45-8948-EF66452B3F94}"/>
              </a:ext>
            </a:extLst>
          </p:cNvPr>
          <p:cNvSpPr txBox="1"/>
          <p:nvPr/>
        </p:nvSpPr>
        <p:spPr>
          <a:xfrm>
            <a:off x="861135" y="4546171"/>
            <a:ext cx="9143999" cy="1477328"/>
          </a:xfrm>
          <a:prstGeom prst="rect">
            <a:avLst/>
          </a:prstGeom>
          <a:noFill/>
        </p:spPr>
        <p:txBody>
          <a:bodyPr wrap="square">
            <a:spAutoFit/>
          </a:bodyPr>
          <a:lstStyle/>
          <a:p>
            <a:r>
              <a:rPr lang="en-US" b="0" i="0" dirty="0">
                <a:solidFill>
                  <a:srgbClr val="202122"/>
                </a:solidFill>
                <a:effectLst/>
                <a:latin typeface="Arial" panose="020B0604020202020204" pitchFamily="34" charset="0"/>
              </a:rPr>
              <a:t>The data set consists of 50 samples from each of three species of </a:t>
            </a:r>
            <a:r>
              <a:rPr lang="en-US" b="0" i="1" dirty="0">
                <a:solidFill>
                  <a:srgbClr val="202122"/>
                </a:solidFill>
                <a:effectLst/>
                <a:latin typeface="Arial" panose="020B0604020202020204" pitchFamily="34" charset="0"/>
              </a:rPr>
              <a:t>Iris</a:t>
            </a:r>
            <a:r>
              <a:rPr lang="en-US" b="0" i="0" dirty="0">
                <a:solidFill>
                  <a:srgbClr val="202122"/>
                </a:solidFill>
                <a:effectLst/>
                <a:latin typeface="Arial" panose="020B0604020202020204" pitchFamily="34" charset="0"/>
              </a:rPr>
              <a:t> (</a:t>
            </a:r>
            <a:r>
              <a:rPr lang="en-US" b="0" i="1" u="none" strike="noStrike" dirty="0">
                <a:solidFill>
                  <a:srgbClr val="0B0080"/>
                </a:solidFill>
                <a:effectLst/>
                <a:latin typeface="Arial" panose="020B0604020202020204" pitchFamily="34" charset="0"/>
                <a:hlinkClick r:id="rId3" tooltip="Iris setosa"/>
              </a:rPr>
              <a:t>Iris </a:t>
            </a:r>
            <a:r>
              <a:rPr lang="en-US" b="0" i="1" u="none" strike="noStrike" dirty="0" err="1">
                <a:solidFill>
                  <a:srgbClr val="0B0080"/>
                </a:solidFill>
                <a:effectLst/>
                <a:latin typeface="Arial" panose="020B0604020202020204" pitchFamily="34" charset="0"/>
                <a:hlinkClick r:id="rId3" tooltip="Iris setosa"/>
              </a:rPr>
              <a:t>setosa</a:t>
            </a:r>
            <a:r>
              <a:rPr lang="en-US" b="0" i="0" dirty="0">
                <a:solidFill>
                  <a:srgbClr val="202122"/>
                </a:solidFill>
                <a:effectLst/>
                <a:latin typeface="Arial" panose="020B0604020202020204" pitchFamily="34" charset="0"/>
              </a:rPr>
              <a:t>, </a:t>
            </a:r>
            <a:r>
              <a:rPr lang="en-US" b="0" i="1" u="none" strike="noStrike" dirty="0">
                <a:solidFill>
                  <a:srgbClr val="0B0080"/>
                </a:solidFill>
                <a:effectLst/>
                <a:latin typeface="Arial" panose="020B0604020202020204" pitchFamily="34" charset="0"/>
                <a:hlinkClick r:id="rId4" tooltip="Iris virginica"/>
              </a:rPr>
              <a:t>Iris virginica</a:t>
            </a:r>
            <a:r>
              <a:rPr lang="en-US" b="0" i="0" dirty="0">
                <a:solidFill>
                  <a:srgbClr val="202122"/>
                </a:solidFill>
                <a:effectLst/>
                <a:latin typeface="Arial" panose="020B0604020202020204" pitchFamily="34" charset="0"/>
              </a:rPr>
              <a:t> and </a:t>
            </a:r>
            <a:r>
              <a:rPr lang="en-US" b="0" i="1" u="none" strike="noStrike" dirty="0">
                <a:solidFill>
                  <a:srgbClr val="0B0080"/>
                </a:solidFill>
                <a:effectLst/>
                <a:latin typeface="Arial" panose="020B0604020202020204" pitchFamily="34" charset="0"/>
                <a:hlinkClick r:id="rId5" tooltip="Iris versicolor"/>
              </a:rPr>
              <a:t>Iris versicolor</a:t>
            </a:r>
            <a:r>
              <a:rPr lang="en-US" b="0" i="0" dirty="0">
                <a:solidFill>
                  <a:srgbClr val="202122"/>
                </a:solidFill>
                <a:effectLst/>
                <a:latin typeface="Arial" panose="020B0604020202020204" pitchFamily="34" charset="0"/>
              </a:rPr>
              <a:t>). Four </a:t>
            </a:r>
            <a:r>
              <a:rPr lang="en-US" b="0" i="0" u="none" strike="noStrike" dirty="0">
                <a:solidFill>
                  <a:srgbClr val="0B0080"/>
                </a:solidFill>
                <a:effectLst/>
                <a:latin typeface="Arial" panose="020B0604020202020204" pitchFamily="34" charset="0"/>
                <a:hlinkClick r:id="rId6" tooltip="Features (pattern recognition)"/>
              </a:rPr>
              <a:t>features</a:t>
            </a:r>
            <a:r>
              <a:rPr lang="en-US" b="0" i="0" dirty="0">
                <a:solidFill>
                  <a:srgbClr val="202122"/>
                </a:solidFill>
                <a:effectLst/>
                <a:latin typeface="Arial" panose="020B0604020202020204" pitchFamily="34" charset="0"/>
              </a:rPr>
              <a:t> were measured from each sample: the length and the width of the </a:t>
            </a:r>
            <a:r>
              <a:rPr lang="en-US" b="0" i="0" u="none" strike="noStrike" dirty="0">
                <a:solidFill>
                  <a:srgbClr val="0B0080"/>
                </a:solidFill>
                <a:effectLst/>
                <a:latin typeface="Arial" panose="020B0604020202020204" pitchFamily="34" charset="0"/>
                <a:hlinkClick r:id="rId7" tooltip="Sepal"/>
              </a:rPr>
              <a:t>sepals</a:t>
            </a:r>
            <a:r>
              <a:rPr lang="en-US" b="0" i="0" dirty="0">
                <a:solidFill>
                  <a:srgbClr val="202122"/>
                </a:solidFill>
                <a:effectLst/>
                <a:latin typeface="Arial" panose="020B0604020202020204" pitchFamily="34" charset="0"/>
              </a:rPr>
              <a:t> and </a:t>
            </a:r>
            <a:r>
              <a:rPr lang="en-US" b="0" i="0" u="none" strike="noStrike" dirty="0">
                <a:solidFill>
                  <a:srgbClr val="0B0080"/>
                </a:solidFill>
                <a:effectLst/>
                <a:latin typeface="Arial" panose="020B0604020202020204" pitchFamily="34" charset="0"/>
                <a:hlinkClick r:id="rId8" tooltip="Petal"/>
              </a:rPr>
              <a:t>petals</a:t>
            </a:r>
            <a:r>
              <a:rPr lang="en-US" b="0" i="0" dirty="0">
                <a:solidFill>
                  <a:srgbClr val="202122"/>
                </a:solidFill>
                <a:effectLst/>
                <a:latin typeface="Arial" panose="020B0604020202020204" pitchFamily="34" charset="0"/>
              </a:rPr>
              <a:t>, in centimeters. Based on the combination of these four features, Fisher developed a model to distinguish the species from each other.</a:t>
            </a:r>
            <a:endParaRPr lang="en-IN" dirty="0"/>
          </a:p>
        </p:txBody>
      </p:sp>
    </p:spTree>
    <p:extLst>
      <p:ext uri="{BB962C8B-B14F-4D97-AF65-F5344CB8AC3E}">
        <p14:creationId xmlns:p14="http://schemas.microsoft.com/office/powerpoint/2010/main" val="1887917878"/>
      </p:ext>
    </p:extLst>
  </p:cSld>
  <p:clrMapOvr>
    <a:masterClrMapping/>
  </p:clrMapOvr>
  <mc:AlternateContent xmlns:mc="http://schemas.openxmlformats.org/markup-compatibility/2006" xmlns:p14="http://schemas.microsoft.com/office/powerpoint/2010/main">
    <mc:Choice Requires="p14">
      <p:transition spd="slow" p14:dur="2000" advTm="321"/>
    </mc:Choice>
    <mc:Fallback xmlns="">
      <p:transition spd="slow" advTm="321"/>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http://purl.org/dc/elements/1.1/"/>
    <ds:schemaRef ds:uri="http://schemas.microsoft.com/office/2006/documentManagement/types"/>
    <ds:schemaRef ds:uri="http://purl.org/dc/dcmitype/"/>
    <ds:schemaRef ds:uri="http://www.w3.org/XML/1998/namespace"/>
    <ds:schemaRef ds:uri="71af3243-3dd4-4a8d-8c0d-dd76da1f02a5"/>
    <ds:schemaRef ds:uri="http://schemas.openxmlformats.org/package/2006/metadata/core-properties"/>
    <ds:schemaRef ds:uri="16c05727-aa75-4e4a-9b5f-8a80a1165891"/>
    <ds:schemaRef ds:uri="http://purl.org/dc/terms/"/>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Organic</Template>
  <TotalTime>1532</TotalTime>
  <Words>1440</Words>
  <Application>Microsoft Office PowerPoint</Application>
  <PresentationFormat>Widescreen</PresentationFormat>
  <Paragraphs>114</Paragraphs>
  <Slides>38</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38</vt:i4>
      </vt:variant>
    </vt:vector>
  </HeadingPairs>
  <TitlesOfParts>
    <vt:vector size="52" baseType="lpstr">
      <vt:lpstr>Algerian</vt:lpstr>
      <vt:lpstr>Arial</vt:lpstr>
      <vt:lpstr>Avenir LT Pro</vt:lpstr>
      <vt:lpstr>Calibri</vt:lpstr>
      <vt:lpstr>Century Gothic</vt:lpstr>
      <vt:lpstr>Georgia</vt:lpstr>
      <vt:lpstr>Inter</vt:lpstr>
      <vt:lpstr>Open Sans</vt:lpstr>
      <vt:lpstr>Segoe UI</vt:lpstr>
      <vt:lpstr>Symbol</vt:lpstr>
      <vt:lpstr>Times New Roman</vt:lpstr>
      <vt:lpstr>Wingdings</vt:lpstr>
      <vt:lpstr>Wingdings 3</vt:lpstr>
      <vt:lpstr>Ion Boardroom</vt:lpstr>
      <vt:lpstr>IRIS FLOWER CLASSIFICATION AND COMPARATIVE ANALYSIS OF DIFFERENT CLASSIFIERS USING  MACHINE LEARNING</vt:lpstr>
      <vt:lpstr>Rijushree Guha                                University Roll No 12019009002167 Poulomi Biswas                                University Roll No 12019009023042 Aditi Mukherjee                               University Roll No 12019009001414 Rajdeep Mondal                            University Roll No 12019009001236 Soumya Dey                                    University Roll No  12019009001403 Someswar Roy                                 University Roll No  12019009001040 </vt:lpstr>
      <vt:lpstr>Machine Learning and its Types</vt:lpstr>
      <vt:lpstr>Supervised Learning</vt:lpstr>
      <vt:lpstr>Unsupervised Learning</vt:lpstr>
      <vt:lpstr>Reinforcement Learning</vt:lpstr>
      <vt:lpstr>About  Iris Flower</vt:lpstr>
      <vt:lpstr>PowerPoint Presentation</vt:lpstr>
      <vt:lpstr>PowerPoint Presentation</vt:lpstr>
      <vt:lpstr>Species</vt:lpstr>
      <vt:lpstr>Why making a model on this dataset?</vt:lpstr>
      <vt:lpstr>Problem Statement</vt:lpstr>
      <vt:lpstr>PROPOSED   SOLUTION </vt:lpstr>
      <vt:lpstr>ALGORITHMS USED </vt:lpstr>
      <vt:lpstr>Now before we can apply our model to new measurements ,we need to divide it into training and testing set.</vt:lpstr>
      <vt:lpstr>K Nearest Neighbor</vt:lpstr>
      <vt:lpstr>DECISION TREE CLASSIFIER</vt:lpstr>
      <vt:lpstr> RANDOM FOREST</vt:lpstr>
      <vt:lpstr>Naïve Bayes</vt:lpstr>
      <vt:lpstr>Linear Dicriminant Analysis</vt:lpstr>
      <vt:lpstr>Logistic Regression</vt:lpstr>
      <vt:lpstr>Support Vector Machine</vt:lpstr>
      <vt:lpstr>EXPERIMENTAL SETUP AND RESULT ANALYSIS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COMPARATIVE ANALYSIS OF DIFFERENT CLASSIFIERS USED </vt:lpstr>
      <vt:lpstr>PowerPoint Presentation</vt:lpstr>
      <vt:lpstr>PowerPoint Presentation</vt:lpstr>
      <vt:lpstr>CONCLUSION &amp; FUTURE SCOPE </vt:lpstr>
      <vt:lpstr>Why is it Important?  Learning gives the algorithm experience which can be used to output the predictions for new unseen data Experience also helps in optimizing the performance of the algorithm Real-world computations can also be taken care of by the Supervised Learning algorithms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Rijushree</dc:creator>
  <cp:lastModifiedBy>RIJUSHREE</cp:lastModifiedBy>
  <cp:revision>54</cp:revision>
  <dcterms:created xsi:type="dcterms:W3CDTF">2020-11-29T18:50:24Z</dcterms:created>
  <dcterms:modified xsi:type="dcterms:W3CDTF">2021-05-26T15:49:04Z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